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61" r:id="rId4"/>
    <p:sldId id="263" r:id="rId5"/>
    <p:sldId id="265" r:id="rId6"/>
    <p:sldId id="266" r:id="rId7"/>
    <p:sldId id="267" r:id="rId8"/>
    <p:sldId id="268" r:id="rId9"/>
    <p:sldId id="269" r:id="rId10"/>
    <p:sldId id="270" r:id="rId11"/>
    <p:sldId id="278" r:id="rId12"/>
    <p:sldId id="280" r:id="rId13"/>
    <p:sldId id="271" r:id="rId14"/>
    <p:sldId id="272" r:id="rId15"/>
    <p:sldId id="274" r:id="rId16"/>
    <p:sldId id="275" r:id="rId17"/>
    <p:sldId id="276" r:id="rId18"/>
    <p:sldId id="277" r:id="rId19"/>
    <p:sldId id="281" r:id="rId20"/>
    <p:sldId id="279" r:id="rId21"/>
    <p:sldId id="273" r:id="rId22"/>
    <p:sldId id="282" r:id="rId23"/>
    <p:sldId id="259"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a Makhanik" initials="LM" lastIdx="1" clrIdx="0">
    <p:extLst>
      <p:ext uri="{19B8F6BF-5375-455C-9EA6-DF929625EA0E}">
        <p15:presenceInfo xmlns:p15="http://schemas.microsoft.com/office/powerpoint/2012/main" userId="0315435748c87d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snapToObjects="1">
      <p:cViewPr varScale="1">
        <p:scale>
          <a:sx n="63" d="100"/>
          <a:sy n="63"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D207E-B875-48E8-989B-5CC4D5013A99}" type="datetimeFigureOut">
              <a:rPr lang="en-US" smtClean="0"/>
              <a:t>8/16/2019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554C-8F25-4A83-AA7C-774C634EDD05}" type="slidenum">
              <a:rPr lang="en-US" smtClean="0"/>
              <a:t>‹#›</a:t>
            </a:fld>
            <a:endParaRPr lang="en-US"/>
          </a:p>
        </p:txBody>
      </p:sp>
    </p:spTree>
    <p:extLst>
      <p:ext uri="{BB962C8B-B14F-4D97-AF65-F5344CB8AC3E}">
        <p14:creationId xmlns:p14="http://schemas.microsoft.com/office/powerpoint/2010/main" val="173580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CB554C-8F25-4A83-AA7C-774C634EDD05}" type="slidenum">
              <a:rPr lang="en-US" smtClean="0"/>
              <a:t>1</a:t>
            </a:fld>
            <a:endParaRPr lang="en-US"/>
          </a:p>
        </p:txBody>
      </p:sp>
    </p:spTree>
    <p:extLst>
      <p:ext uri="{BB962C8B-B14F-4D97-AF65-F5344CB8AC3E}">
        <p14:creationId xmlns:p14="http://schemas.microsoft.com/office/powerpoint/2010/main" val="3979971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a:blipFill>
            <a:blip r:embed="rId3"/>
            <a:tile tx="0" ty="0" sx="100000" sy="100000" flip="none" algn="tl"/>
          </a:blipFill>
        </p:spPr>
      </p:pic>
      <p:sp>
        <p:nvSpPr>
          <p:cNvPr id="2" name="Title 1">
            <a:extLst>
              <a:ext uri="{FF2B5EF4-FFF2-40B4-BE49-F238E27FC236}">
                <a16:creationId xmlns:a16="http://schemas.microsoft.com/office/drawing/2014/main" id="{86F52B28-8770-964B-89F2-B26D12A04683}"/>
              </a:ext>
            </a:extLst>
          </p:cNvPr>
          <p:cNvSpPr>
            <a:spLocks noGrp="1"/>
          </p:cNvSpPr>
          <p:nvPr>
            <p:ph type="ctrTitle"/>
          </p:nvPr>
        </p:nvSpPr>
        <p:spPr>
          <a:xfrm>
            <a:off x="2409824" y="2714625"/>
            <a:ext cx="9144000" cy="1081088"/>
          </a:xfrm>
        </p:spPr>
        <p:txBody>
          <a:bodyPr anchor="b">
            <a:normAutofit/>
          </a:bodyPr>
          <a:lstStyle>
            <a:lvl1pPr algn="r">
              <a:defRPr sz="3200">
                <a:solidFill>
                  <a:srgbClr val="002C5C"/>
                </a:solidFill>
              </a:defRPr>
            </a:lvl1pPr>
          </a:lstStyle>
          <a:p>
            <a:r>
              <a:rPr lang="en-US" dirty="0"/>
              <a:t>Click to edit Master title style</a:t>
            </a:r>
          </a:p>
        </p:txBody>
      </p:sp>
      <p:sp>
        <p:nvSpPr>
          <p:cNvPr id="3" name="Subtitle 2">
            <a:extLst>
              <a:ext uri="{FF2B5EF4-FFF2-40B4-BE49-F238E27FC236}">
                <a16:creationId xmlns:a16="http://schemas.microsoft.com/office/drawing/2014/main" id="{DEFE8471-E29F-804B-8DC2-47FE3EF4F26A}"/>
              </a:ext>
            </a:extLst>
          </p:cNvPr>
          <p:cNvSpPr>
            <a:spLocks noGrp="1"/>
          </p:cNvSpPr>
          <p:nvPr>
            <p:ph type="subTitle" idx="1"/>
          </p:nvPr>
        </p:nvSpPr>
        <p:spPr>
          <a:xfrm>
            <a:off x="2409824" y="3887788"/>
            <a:ext cx="9144000" cy="1027112"/>
          </a:xfrm>
        </p:spPr>
        <p:txBody>
          <a:bodyPr>
            <a:normAutofit/>
          </a:bodyPr>
          <a:lstStyle>
            <a:lvl1pPr marL="0" indent="0" algn="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Box 8">
            <a:extLst>
              <a:ext uri="{FF2B5EF4-FFF2-40B4-BE49-F238E27FC236}">
                <a16:creationId xmlns:a16="http://schemas.microsoft.com/office/drawing/2014/main" id="{2727232D-BBDE-E748-AB5F-689AA3B7C5C7}"/>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chemeClr val="bg1"/>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203782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318BC1-D4DD-004B-B287-B85EDEEBE7FC}"/>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D540C9B-5DF1-204F-9996-74066C72ADBC}"/>
              </a:ext>
            </a:extLst>
          </p:cNvPr>
          <p:cNvSpPr>
            <a:spLocks noGrp="1"/>
          </p:cNvSpPr>
          <p:nvPr>
            <p:ph type="title" hasCustomPrompt="1"/>
          </p:nvPr>
        </p:nvSpPr>
        <p:spPr>
          <a:xfrm>
            <a:off x="428624" y="228600"/>
            <a:ext cx="9286875" cy="774700"/>
          </a:xfrm>
        </p:spPr>
        <p:txBody>
          <a:bodyPr/>
          <a:lstStyle>
            <a:lvl1pPr>
              <a:defRPr/>
            </a:lvl1pPr>
          </a:lstStyle>
          <a:p>
            <a:r>
              <a:rPr lang="en-US" dirty="0"/>
              <a:t>Click to ENTER ‘presenters’</a:t>
            </a:r>
          </a:p>
        </p:txBody>
      </p:sp>
      <p:sp>
        <p:nvSpPr>
          <p:cNvPr id="3" name="Content Placeholder 2">
            <a:extLst>
              <a:ext uri="{FF2B5EF4-FFF2-40B4-BE49-F238E27FC236}">
                <a16:creationId xmlns:a16="http://schemas.microsoft.com/office/drawing/2014/main" id="{4807A1F9-082A-C44A-AF2A-AE85D40F222C}"/>
              </a:ext>
            </a:extLst>
          </p:cNvPr>
          <p:cNvSpPr>
            <a:spLocks noGrp="1"/>
          </p:cNvSpPr>
          <p:nvPr>
            <p:ph idx="1" hasCustomPrompt="1"/>
          </p:nvPr>
        </p:nvSpPr>
        <p:spPr>
          <a:xfrm>
            <a:off x="428624" y="2654300"/>
            <a:ext cx="9544050" cy="774700"/>
          </a:xfrm>
        </p:spPr>
        <p:txBody>
          <a:bodyPr anchor="b"/>
          <a:lstStyle>
            <a:lvl1pPr marL="0" indent="0">
              <a:buFontTx/>
              <a:buNone/>
              <a:defRPr b="1" cap="all" baseline="0"/>
            </a:lvl1pPr>
          </a:lstStyle>
          <a:p>
            <a:pPr lvl="0"/>
            <a:r>
              <a:rPr lang="en-US" dirty="0"/>
              <a:t>Click to Edit speaker name</a:t>
            </a:r>
          </a:p>
        </p:txBody>
      </p:sp>
      <p:sp>
        <p:nvSpPr>
          <p:cNvPr id="9" name="Content Placeholder 2">
            <a:extLst>
              <a:ext uri="{FF2B5EF4-FFF2-40B4-BE49-F238E27FC236}">
                <a16:creationId xmlns:a16="http://schemas.microsoft.com/office/drawing/2014/main" id="{D03C51B4-A787-7046-9B81-BF6900741BBD}"/>
              </a:ext>
            </a:extLst>
          </p:cNvPr>
          <p:cNvSpPr>
            <a:spLocks noGrp="1"/>
          </p:cNvSpPr>
          <p:nvPr>
            <p:ph idx="10" hasCustomPrompt="1"/>
          </p:nvPr>
        </p:nvSpPr>
        <p:spPr>
          <a:xfrm>
            <a:off x="428624" y="3478218"/>
            <a:ext cx="9544050" cy="774700"/>
          </a:xfrm>
        </p:spPr>
        <p:txBody>
          <a:bodyPr>
            <a:normAutofit/>
          </a:bodyPr>
          <a:lstStyle>
            <a:lvl1pPr marL="0" indent="0">
              <a:buFontTx/>
              <a:buNone/>
              <a:defRPr sz="2400" b="0" cap="none" baseline="0"/>
            </a:lvl1pPr>
          </a:lstStyle>
          <a:p>
            <a:pPr lvl="0"/>
            <a:r>
              <a:rPr lang="en-US" dirty="0"/>
              <a:t>Click to Edit Speaker Title, Organization, etc.</a:t>
            </a:r>
          </a:p>
        </p:txBody>
      </p:sp>
      <p:sp>
        <p:nvSpPr>
          <p:cNvPr id="10" name="TextBox 9">
            <a:extLst>
              <a:ext uri="{FF2B5EF4-FFF2-40B4-BE49-F238E27FC236}">
                <a16:creationId xmlns:a16="http://schemas.microsoft.com/office/drawing/2014/main" id="{561BECD7-EB82-B947-BB5F-160D1BAC6D75}"/>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chemeClr val="bg1"/>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9514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457CD-241E-CD4A-BE0C-5E69A5479B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540C9B-5DF1-204F-9996-74066C72ADBC}"/>
              </a:ext>
            </a:extLst>
          </p:cNvPr>
          <p:cNvSpPr>
            <a:spLocks noGrp="1"/>
          </p:cNvSpPr>
          <p:nvPr>
            <p:ph type="title"/>
          </p:nvPr>
        </p:nvSpPr>
        <p:spPr>
          <a:xfrm>
            <a:off x="357188" y="228600"/>
            <a:ext cx="9386887" cy="720524"/>
          </a:xfrm>
        </p:spPr>
        <p:txBody>
          <a:bodyPr/>
          <a:lstStyle>
            <a:lvl1pPr>
              <a:defRPr baseline="0"/>
            </a:lvl1pPr>
          </a:lstStyle>
          <a:p>
            <a:endParaRPr lang="en-US" dirty="0"/>
          </a:p>
        </p:txBody>
      </p:sp>
      <p:sp>
        <p:nvSpPr>
          <p:cNvPr id="3" name="Content Placeholder 2">
            <a:extLst>
              <a:ext uri="{FF2B5EF4-FFF2-40B4-BE49-F238E27FC236}">
                <a16:creationId xmlns:a16="http://schemas.microsoft.com/office/drawing/2014/main" id="{4807A1F9-082A-C44A-AF2A-AE85D40F222C}"/>
              </a:ext>
            </a:extLst>
          </p:cNvPr>
          <p:cNvSpPr>
            <a:spLocks noGrp="1"/>
          </p:cNvSpPr>
          <p:nvPr>
            <p:ph idx="1"/>
          </p:nvPr>
        </p:nvSpPr>
        <p:spPr>
          <a:xfrm>
            <a:off x="357187" y="1825625"/>
            <a:ext cx="11458575" cy="458547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5208648-3DD5-9146-8FEB-76324EFE7375}"/>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rgbClr val="002C5C"/>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382543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6D832B-65FB-BD41-96F9-E132E9DF985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817834B-FF33-A442-8EA8-3FC3F94B383B}"/>
              </a:ext>
            </a:extLst>
          </p:cNvPr>
          <p:cNvSpPr>
            <a:spLocks noGrp="1"/>
          </p:cNvSpPr>
          <p:nvPr>
            <p:ph type="title"/>
          </p:nvPr>
        </p:nvSpPr>
        <p:spPr>
          <a:xfrm>
            <a:off x="357188" y="228601"/>
            <a:ext cx="9386887" cy="78997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A86F289-D281-E143-891D-AB84A99A26E8}"/>
              </a:ext>
            </a:extLst>
          </p:cNvPr>
          <p:cNvSpPr>
            <a:spLocks noGrp="1"/>
          </p:cNvSpPr>
          <p:nvPr>
            <p:ph sz="half" idx="1"/>
          </p:nvPr>
        </p:nvSpPr>
        <p:spPr>
          <a:xfrm>
            <a:off x="357188" y="1825624"/>
            <a:ext cx="5662612" cy="46704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53B26F4-91EB-7048-B120-26BE4CFDF115}"/>
              </a:ext>
            </a:extLst>
          </p:cNvPr>
          <p:cNvSpPr>
            <a:spLocks noGrp="1"/>
          </p:cNvSpPr>
          <p:nvPr>
            <p:ph sz="half" idx="2"/>
          </p:nvPr>
        </p:nvSpPr>
        <p:spPr>
          <a:xfrm>
            <a:off x="6172199" y="1825624"/>
            <a:ext cx="5643563" cy="4670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70965D32-7CD8-ED4F-821E-FB216C96F108}"/>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rgbClr val="002C5C"/>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320482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22DFFF-BC0F-CE43-9087-8E26200BC91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3468A84-63CF-3B4C-97BD-D7FBAF74A428}"/>
              </a:ext>
            </a:extLst>
          </p:cNvPr>
          <p:cNvSpPr>
            <a:spLocks noGrp="1"/>
          </p:cNvSpPr>
          <p:nvPr>
            <p:ph type="title"/>
          </p:nvPr>
        </p:nvSpPr>
        <p:spPr>
          <a:xfrm>
            <a:off x="357188" y="228601"/>
            <a:ext cx="9386887" cy="8239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66D0E70-1CC5-5B41-A297-93BD886E75AE}"/>
              </a:ext>
            </a:extLst>
          </p:cNvPr>
          <p:cNvSpPr>
            <a:spLocks noGrp="1"/>
          </p:cNvSpPr>
          <p:nvPr>
            <p:ph type="body" idx="1"/>
          </p:nvPr>
        </p:nvSpPr>
        <p:spPr>
          <a:xfrm>
            <a:off x="357188" y="1681163"/>
            <a:ext cx="56403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D99AA95-321D-3846-A72C-7677623E372E}"/>
              </a:ext>
            </a:extLst>
          </p:cNvPr>
          <p:cNvSpPr>
            <a:spLocks noGrp="1"/>
          </p:cNvSpPr>
          <p:nvPr>
            <p:ph sz="half" idx="2"/>
          </p:nvPr>
        </p:nvSpPr>
        <p:spPr>
          <a:xfrm>
            <a:off x="357188" y="2505074"/>
            <a:ext cx="5640387" cy="3895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C71517-D728-3540-97FA-8CC1F839825F}"/>
              </a:ext>
            </a:extLst>
          </p:cNvPr>
          <p:cNvSpPr>
            <a:spLocks noGrp="1"/>
          </p:cNvSpPr>
          <p:nvPr>
            <p:ph type="body" sz="quarter" idx="3"/>
          </p:nvPr>
        </p:nvSpPr>
        <p:spPr>
          <a:xfrm>
            <a:off x="6172199" y="1681163"/>
            <a:ext cx="56435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C5923A9-AB0C-434A-A0E9-461171C82AE8}"/>
              </a:ext>
            </a:extLst>
          </p:cNvPr>
          <p:cNvSpPr>
            <a:spLocks noGrp="1"/>
          </p:cNvSpPr>
          <p:nvPr>
            <p:ph sz="quarter" idx="4"/>
          </p:nvPr>
        </p:nvSpPr>
        <p:spPr>
          <a:xfrm>
            <a:off x="6172200" y="2505074"/>
            <a:ext cx="5643562" cy="3895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D7E64BE4-8E64-5F47-9D00-9EE86D2CB351}"/>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rgbClr val="002C5C"/>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4233635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19D6B3-07F2-3446-96FC-771175A1B1C7}"/>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rgbClr val="002C5C"/>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1182892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A19D6B3-07F2-3446-96FC-771175A1B1C7}"/>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chemeClr val="bg1"/>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142155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86A9-AF20-824C-AA11-0B2BD0784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DEFE8471-E29F-804B-8DC2-47FE3EF4F26A}"/>
              </a:ext>
            </a:extLst>
          </p:cNvPr>
          <p:cNvSpPr>
            <a:spLocks noGrp="1"/>
          </p:cNvSpPr>
          <p:nvPr>
            <p:ph type="subTitle" idx="1" hasCustomPrompt="1"/>
          </p:nvPr>
        </p:nvSpPr>
        <p:spPr>
          <a:xfrm>
            <a:off x="1828802" y="2257425"/>
            <a:ext cx="9701212" cy="1300163"/>
          </a:xfrm>
        </p:spPr>
        <p:txBody>
          <a:bodyPr anchor="b">
            <a:normAutofit/>
          </a:bodyPr>
          <a:lstStyle>
            <a:lvl1pPr marL="0" indent="0" algn="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Closing Remarks/Questions</a:t>
            </a:r>
          </a:p>
        </p:txBody>
      </p:sp>
      <p:sp>
        <p:nvSpPr>
          <p:cNvPr id="9" name="TextBox 8">
            <a:extLst>
              <a:ext uri="{FF2B5EF4-FFF2-40B4-BE49-F238E27FC236}">
                <a16:creationId xmlns:a16="http://schemas.microsoft.com/office/drawing/2014/main" id="{A6B63926-8F5F-A544-849D-9EF647DEC8AA}"/>
              </a:ext>
            </a:extLst>
          </p:cNvPr>
          <p:cNvSpPr txBox="1"/>
          <p:nvPr userDrawn="1"/>
        </p:nvSpPr>
        <p:spPr>
          <a:xfrm>
            <a:off x="10001250" y="6496050"/>
            <a:ext cx="2043113" cy="276999"/>
          </a:xfrm>
          <a:prstGeom prst="rect">
            <a:avLst/>
          </a:prstGeom>
          <a:noFill/>
        </p:spPr>
        <p:txBody>
          <a:bodyPr wrap="square" rtlCol="0">
            <a:spAutoFit/>
          </a:bodyPr>
          <a:lstStyle/>
          <a:p>
            <a:pPr algn="r"/>
            <a:r>
              <a:rPr lang="en-US" sz="1200" dirty="0">
                <a:solidFill>
                  <a:schemeClr val="bg1"/>
                </a:solidFill>
                <a:latin typeface="Arial" panose="020B0604020202020204" pitchFamily="34" charset="0"/>
                <a:cs typeface="Arial" panose="020B0604020202020204" pitchFamily="34" charset="0"/>
              </a:rPr>
              <a:t>© 2019 AHRMM</a:t>
            </a:r>
          </a:p>
        </p:txBody>
      </p:sp>
    </p:spTree>
    <p:extLst>
      <p:ext uri="{BB962C8B-B14F-4D97-AF65-F5344CB8AC3E}">
        <p14:creationId xmlns:p14="http://schemas.microsoft.com/office/powerpoint/2010/main" val="65828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097D9B-103F-764D-A343-D31374E22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D8557F-3476-CE46-9178-13093B6B1B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12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5" r:id="rId6"/>
    <p:sldLayoutId id="2147483662" r:id="rId7"/>
    <p:sldLayoutId id="2147483661" r:id="rId8"/>
  </p:sldLayoutIdLst>
  <p:hf sldNum="0" hdr="0" dt="0"/>
  <p:txStyles>
    <p:titleStyle>
      <a:lvl1pPr algn="l" defTabSz="914400" rtl="0" eaLnBrk="1" latinLnBrk="0" hangingPunct="1">
        <a:lnSpc>
          <a:spcPct val="90000"/>
        </a:lnSpc>
        <a:spcBef>
          <a:spcPct val="0"/>
        </a:spcBef>
        <a:buNone/>
        <a:defRPr sz="3200" b="1" i="0" kern="1200" cap="all" baseline="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Tx/>
        <a:buBlip>
          <a:blip r:embed="rId10"/>
        </a:buBlip>
        <a:defRPr sz="2800" kern="1200">
          <a:solidFill>
            <a:srgbClr val="002C5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C5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002C5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rgbClr val="002C5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C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s://lluh.org/locations/loma-linda-university-international-heart-institute" TargetMode="External"/><Relationship Id="rId7" Type="http://schemas.openxmlformats.org/officeDocument/2006/relationships/hyperlink" Target="http://www.linkedin.com/in/lana-makhanik-b501a2/"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mailto:lmakhanik@vuemed.com" TargetMode="External"/><Relationship Id="rId5" Type="http://schemas.openxmlformats.org/officeDocument/2006/relationships/hyperlink" Target="http://www.vuemed.com/" TargetMode="External"/><Relationship Id="rId4" Type="http://schemas.openxmlformats.org/officeDocument/2006/relationships/hyperlink" Target="mailto:RGRoyer@llu.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27ADA-2155-5C4F-9776-0B498310603B}"/>
              </a:ext>
            </a:extLst>
          </p:cNvPr>
          <p:cNvSpPr>
            <a:spLocks noGrp="1"/>
          </p:cNvSpPr>
          <p:nvPr>
            <p:ph type="ctrTitle"/>
          </p:nvPr>
        </p:nvSpPr>
        <p:spPr/>
        <p:txBody>
          <a:bodyPr>
            <a:normAutofit fontScale="90000"/>
          </a:bodyPr>
          <a:lstStyle/>
          <a:p>
            <a:r>
              <a:rPr lang="en-US" dirty="0"/>
              <a:t>Using Key Performance Indicators to Achieve Supply Management Optimization</a:t>
            </a:r>
          </a:p>
        </p:txBody>
      </p:sp>
      <p:sp>
        <p:nvSpPr>
          <p:cNvPr id="3" name="Subtitle 2">
            <a:extLst>
              <a:ext uri="{FF2B5EF4-FFF2-40B4-BE49-F238E27FC236}">
                <a16:creationId xmlns:a16="http://schemas.microsoft.com/office/drawing/2014/main" id="{F823D328-2934-7945-9836-0B2A45394431}"/>
              </a:ext>
            </a:extLst>
          </p:cNvPr>
          <p:cNvSpPr>
            <a:spLocks noGrp="1"/>
          </p:cNvSpPr>
          <p:nvPr>
            <p:ph type="subTitle" idx="1"/>
          </p:nvPr>
        </p:nvSpPr>
        <p:spPr/>
        <p:txBody>
          <a:bodyPr/>
          <a:lstStyle/>
          <a:p>
            <a:r>
              <a:rPr lang="en-US" dirty="0"/>
              <a:t>Case Study from Loma Linda</a:t>
            </a:r>
          </a:p>
        </p:txBody>
      </p:sp>
    </p:spTree>
    <p:custDataLst>
      <p:tags r:id="rId1"/>
    </p:custDataLst>
    <p:extLst>
      <p:ext uri="{BB962C8B-B14F-4D97-AF65-F5344CB8AC3E}">
        <p14:creationId xmlns:p14="http://schemas.microsoft.com/office/powerpoint/2010/main" val="331438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Fixed Rain </a:t>
            </a:r>
            <a:r>
              <a:rPr lang="en-US" sz="2500" dirty="0" err="1"/>
              <a:t>rfid</a:t>
            </a:r>
            <a:r>
              <a:rPr lang="en-US" sz="2500" dirty="0"/>
              <a:t> infrastructure footprint</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grpSp>
        <p:nvGrpSpPr>
          <p:cNvPr id="116" name="Group 115">
            <a:extLst>
              <a:ext uri="{FF2B5EF4-FFF2-40B4-BE49-F238E27FC236}">
                <a16:creationId xmlns:a16="http://schemas.microsoft.com/office/drawing/2014/main" id="{5207F2C2-2308-4F99-B1D7-8B8B16633442}"/>
              </a:ext>
            </a:extLst>
          </p:cNvPr>
          <p:cNvGrpSpPr/>
          <p:nvPr/>
        </p:nvGrpSpPr>
        <p:grpSpPr>
          <a:xfrm>
            <a:off x="4599694" y="2180374"/>
            <a:ext cx="1577870" cy="2036816"/>
            <a:chOff x="4418425" y="1597453"/>
            <a:chExt cx="3337560" cy="4565894"/>
          </a:xfrm>
        </p:grpSpPr>
        <p:pic>
          <p:nvPicPr>
            <p:cNvPr id="117" name="Picture 116">
              <a:extLst>
                <a:ext uri="{FF2B5EF4-FFF2-40B4-BE49-F238E27FC236}">
                  <a16:creationId xmlns:a16="http://schemas.microsoft.com/office/drawing/2014/main" id="{CCE7F488-FB31-4080-8A3D-D075B6751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425" y="1597453"/>
              <a:ext cx="3337560" cy="4565894"/>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sp>
          <p:nvSpPr>
            <p:cNvPr id="118" name="Up Arrow 31">
              <a:extLst>
                <a:ext uri="{FF2B5EF4-FFF2-40B4-BE49-F238E27FC236}">
                  <a16:creationId xmlns:a16="http://schemas.microsoft.com/office/drawing/2014/main" id="{E00D9A40-6EB8-4FA1-B203-21B7FB5FC5C4}"/>
                </a:ext>
              </a:extLst>
            </p:cNvPr>
            <p:cNvSpPr/>
            <p:nvPr/>
          </p:nvSpPr>
          <p:spPr>
            <a:xfrm>
              <a:off x="5735352" y="2171773"/>
              <a:ext cx="242316" cy="48920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Up Arrow 32">
              <a:extLst>
                <a:ext uri="{FF2B5EF4-FFF2-40B4-BE49-F238E27FC236}">
                  <a16:creationId xmlns:a16="http://schemas.microsoft.com/office/drawing/2014/main" id="{5DC30855-E3CF-42BA-8B2A-8A4790540369}"/>
                </a:ext>
              </a:extLst>
            </p:cNvPr>
            <p:cNvSpPr/>
            <p:nvPr/>
          </p:nvSpPr>
          <p:spPr>
            <a:xfrm rot="19035218">
              <a:off x="6424281" y="3650767"/>
              <a:ext cx="242316" cy="489204"/>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0" name="Rectangle 119">
            <a:extLst>
              <a:ext uri="{FF2B5EF4-FFF2-40B4-BE49-F238E27FC236}">
                <a16:creationId xmlns:a16="http://schemas.microsoft.com/office/drawing/2014/main" id="{2FBD2591-F462-40DB-8098-AB3DDB82E867}"/>
              </a:ext>
            </a:extLst>
          </p:cNvPr>
          <p:cNvSpPr/>
          <p:nvPr/>
        </p:nvSpPr>
        <p:spPr>
          <a:xfrm>
            <a:off x="5336844" y="3719140"/>
            <a:ext cx="1816482" cy="198115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Text Box 8">
            <a:extLst>
              <a:ext uri="{FF2B5EF4-FFF2-40B4-BE49-F238E27FC236}">
                <a16:creationId xmlns:a16="http://schemas.microsoft.com/office/drawing/2014/main" id="{7FF51AF5-B53D-4503-8FC9-F8B65B99BE3B}"/>
              </a:ext>
            </a:extLst>
          </p:cNvPr>
          <p:cNvSpPr txBox="1">
            <a:spLocks noChangeArrowheads="1"/>
          </p:cNvSpPr>
          <p:nvPr/>
        </p:nvSpPr>
        <p:spPr bwMode="auto">
          <a:xfrm>
            <a:off x="3571875" y="1566723"/>
            <a:ext cx="274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latin typeface="Times New Roman" pitchFamily="18" charset="0"/>
            </a:endParaRPr>
          </a:p>
        </p:txBody>
      </p:sp>
      <p:pic>
        <p:nvPicPr>
          <p:cNvPr id="122" name="Picture 121">
            <a:extLst>
              <a:ext uri="{FF2B5EF4-FFF2-40B4-BE49-F238E27FC236}">
                <a16:creationId xmlns:a16="http://schemas.microsoft.com/office/drawing/2014/main" id="{99DCDCED-86EB-4991-A2C5-D6ABE9EB6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542" y="2190442"/>
            <a:ext cx="2571750" cy="3431123"/>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pic>
        <p:nvPicPr>
          <p:cNvPr id="123" name="Picture 122">
            <a:extLst>
              <a:ext uri="{FF2B5EF4-FFF2-40B4-BE49-F238E27FC236}">
                <a16:creationId xmlns:a16="http://schemas.microsoft.com/office/drawing/2014/main" id="{12C127D7-64A5-4740-85F5-09187F5A73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3931" y="2190442"/>
            <a:ext cx="2571750" cy="3430163"/>
          </a:xfrm>
          <a:prstGeom prst="rect">
            <a:avLst/>
          </a:prstGeom>
          <a:ln w="127000" cap="sq">
            <a:solidFill>
              <a:schemeClr val="accent1">
                <a:lumMod val="75000"/>
              </a:schemeClr>
            </a:solidFill>
            <a:miter lim="800000"/>
          </a:ln>
          <a:effectLst>
            <a:outerShdw blurRad="57150" dist="50800" dir="2700000" algn="tl" rotWithShape="0">
              <a:srgbClr val="000000">
                <a:alpha val="40000"/>
              </a:srgbClr>
            </a:outerShdw>
          </a:effectLst>
        </p:spPr>
      </p:pic>
      <p:sp>
        <p:nvSpPr>
          <p:cNvPr id="124" name="TextBox 123">
            <a:extLst>
              <a:ext uri="{FF2B5EF4-FFF2-40B4-BE49-F238E27FC236}">
                <a16:creationId xmlns:a16="http://schemas.microsoft.com/office/drawing/2014/main" id="{EC015773-886C-48AE-B722-EA66F138425B}"/>
              </a:ext>
            </a:extLst>
          </p:cNvPr>
          <p:cNvSpPr txBox="1"/>
          <p:nvPr/>
        </p:nvSpPr>
        <p:spPr>
          <a:xfrm>
            <a:off x="1635102" y="1726404"/>
            <a:ext cx="2764631" cy="300082"/>
          </a:xfrm>
          <a:prstGeom prst="rect">
            <a:avLst/>
          </a:prstGeom>
          <a:noFill/>
        </p:spPr>
        <p:txBody>
          <a:bodyPr wrap="square" rtlCol="0">
            <a:spAutoFit/>
          </a:bodyPr>
          <a:lstStyle/>
          <a:p>
            <a:pPr algn="ctr"/>
            <a:r>
              <a:rPr lang="en-US" sz="1350" dirty="0">
                <a:latin typeface="Verdana" panose="020B0604030504040204" pitchFamily="34" charset="0"/>
                <a:ea typeface="Verdana" panose="020B0604030504040204" pitchFamily="34" charset="0"/>
              </a:rPr>
              <a:t>Supply Rooms</a:t>
            </a:r>
          </a:p>
        </p:txBody>
      </p:sp>
      <p:sp>
        <p:nvSpPr>
          <p:cNvPr id="125" name="TextBox 124">
            <a:extLst>
              <a:ext uri="{FF2B5EF4-FFF2-40B4-BE49-F238E27FC236}">
                <a16:creationId xmlns:a16="http://schemas.microsoft.com/office/drawing/2014/main" id="{7792020F-0795-4E83-90A8-FB2DF88E9433}"/>
              </a:ext>
            </a:extLst>
          </p:cNvPr>
          <p:cNvSpPr txBox="1"/>
          <p:nvPr/>
        </p:nvSpPr>
        <p:spPr>
          <a:xfrm>
            <a:off x="7287490" y="1726404"/>
            <a:ext cx="2764631" cy="300082"/>
          </a:xfrm>
          <a:prstGeom prst="rect">
            <a:avLst/>
          </a:prstGeom>
          <a:noFill/>
        </p:spPr>
        <p:txBody>
          <a:bodyPr wrap="square" rtlCol="0">
            <a:spAutoFit/>
          </a:bodyPr>
          <a:lstStyle/>
          <a:p>
            <a:pPr algn="ctr"/>
            <a:r>
              <a:rPr lang="en-US" sz="1350" dirty="0">
                <a:latin typeface="Verdana" panose="020B0604030504040204" pitchFamily="34" charset="0"/>
                <a:ea typeface="Verdana" panose="020B0604030504040204" pitchFamily="34" charset="0"/>
              </a:rPr>
              <a:t>Procedure Rooms</a:t>
            </a:r>
          </a:p>
        </p:txBody>
      </p:sp>
      <p:sp>
        <p:nvSpPr>
          <p:cNvPr id="126" name="TextBox 125">
            <a:extLst>
              <a:ext uri="{FF2B5EF4-FFF2-40B4-BE49-F238E27FC236}">
                <a16:creationId xmlns:a16="http://schemas.microsoft.com/office/drawing/2014/main" id="{E131E41C-1661-407D-9232-4A2646C7C498}"/>
              </a:ext>
            </a:extLst>
          </p:cNvPr>
          <p:cNvSpPr txBox="1"/>
          <p:nvPr/>
        </p:nvSpPr>
        <p:spPr>
          <a:xfrm>
            <a:off x="4503253" y="1726404"/>
            <a:ext cx="2764631" cy="300082"/>
          </a:xfrm>
          <a:prstGeom prst="rect">
            <a:avLst/>
          </a:prstGeom>
          <a:noFill/>
        </p:spPr>
        <p:txBody>
          <a:bodyPr wrap="square" rtlCol="0">
            <a:spAutoFit/>
          </a:bodyPr>
          <a:lstStyle/>
          <a:p>
            <a:pPr algn="ctr"/>
            <a:r>
              <a:rPr lang="en-US" sz="1350" dirty="0">
                <a:latin typeface="Verdana" panose="020B0604030504040204" pitchFamily="34" charset="0"/>
                <a:ea typeface="Verdana" panose="020B0604030504040204" pitchFamily="34" charset="0"/>
              </a:rPr>
              <a:t>Hallways / Cabinets</a:t>
            </a:r>
          </a:p>
        </p:txBody>
      </p:sp>
      <p:sp>
        <p:nvSpPr>
          <p:cNvPr id="127" name="Up Arrow 12">
            <a:extLst>
              <a:ext uri="{FF2B5EF4-FFF2-40B4-BE49-F238E27FC236}">
                <a16:creationId xmlns:a16="http://schemas.microsoft.com/office/drawing/2014/main" id="{BC67F7F4-AA55-45DB-B732-BB929D4BFCDF}"/>
              </a:ext>
            </a:extLst>
          </p:cNvPr>
          <p:cNvSpPr/>
          <p:nvPr/>
        </p:nvSpPr>
        <p:spPr>
          <a:xfrm rot="4097038">
            <a:off x="2802002" y="2457006"/>
            <a:ext cx="181737" cy="366903"/>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Up Arrow 29">
            <a:extLst>
              <a:ext uri="{FF2B5EF4-FFF2-40B4-BE49-F238E27FC236}">
                <a16:creationId xmlns:a16="http://schemas.microsoft.com/office/drawing/2014/main" id="{6D9BCC76-78EB-472D-86BC-6CB3AA808E45}"/>
              </a:ext>
            </a:extLst>
          </p:cNvPr>
          <p:cNvSpPr/>
          <p:nvPr/>
        </p:nvSpPr>
        <p:spPr>
          <a:xfrm rot="19689598">
            <a:off x="3580837" y="3414800"/>
            <a:ext cx="181737" cy="366903"/>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Up Arrow 30">
            <a:extLst>
              <a:ext uri="{FF2B5EF4-FFF2-40B4-BE49-F238E27FC236}">
                <a16:creationId xmlns:a16="http://schemas.microsoft.com/office/drawing/2014/main" id="{8CA1E019-0571-4A45-B1EB-15C667D24404}"/>
              </a:ext>
            </a:extLst>
          </p:cNvPr>
          <p:cNvSpPr/>
          <p:nvPr/>
        </p:nvSpPr>
        <p:spPr>
          <a:xfrm>
            <a:off x="8268038" y="3535688"/>
            <a:ext cx="181737" cy="366903"/>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0" name="Picture 129">
            <a:extLst>
              <a:ext uri="{FF2B5EF4-FFF2-40B4-BE49-F238E27FC236}">
                <a16:creationId xmlns:a16="http://schemas.microsoft.com/office/drawing/2014/main" id="{7F1780B9-AE8E-4DF0-B71A-9989811ECFA8}"/>
              </a:ext>
            </a:extLst>
          </p:cNvPr>
          <p:cNvPicPr>
            <a:picLocks noChangeAspect="1"/>
          </p:cNvPicPr>
          <p:nvPr/>
        </p:nvPicPr>
        <p:blipFill>
          <a:blip r:embed="rId6"/>
          <a:stretch>
            <a:fillRect/>
          </a:stretch>
        </p:blipFill>
        <p:spPr>
          <a:xfrm>
            <a:off x="5280305" y="3660329"/>
            <a:ext cx="2092637" cy="2256955"/>
          </a:xfrm>
          <a:prstGeom prst="rect">
            <a:avLst/>
          </a:prstGeom>
        </p:spPr>
      </p:pic>
      <p:sp>
        <p:nvSpPr>
          <p:cNvPr id="131" name="Up Arrow 12">
            <a:extLst>
              <a:ext uri="{FF2B5EF4-FFF2-40B4-BE49-F238E27FC236}">
                <a16:creationId xmlns:a16="http://schemas.microsoft.com/office/drawing/2014/main" id="{01102762-B72A-45BC-8E13-54F1BA1F1346}"/>
              </a:ext>
            </a:extLst>
          </p:cNvPr>
          <p:cNvSpPr/>
          <p:nvPr/>
        </p:nvSpPr>
        <p:spPr>
          <a:xfrm rot="4097038">
            <a:off x="5263456" y="4613396"/>
            <a:ext cx="151242" cy="512809"/>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TextBox 131">
            <a:extLst>
              <a:ext uri="{FF2B5EF4-FFF2-40B4-BE49-F238E27FC236}">
                <a16:creationId xmlns:a16="http://schemas.microsoft.com/office/drawing/2014/main" id="{5B968999-9650-4673-9BE5-FEB8EF763812}"/>
              </a:ext>
            </a:extLst>
          </p:cNvPr>
          <p:cNvSpPr txBox="1"/>
          <p:nvPr/>
        </p:nvSpPr>
        <p:spPr>
          <a:xfrm>
            <a:off x="4503253" y="4866709"/>
            <a:ext cx="719033" cy="300082"/>
          </a:xfrm>
          <a:prstGeom prst="rect">
            <a:avLst/>
          </a:prstGeom>
          <a:noFill/>
        </p:spPr>
        <p:txBody>
          <a:bodyPr wrap="square" rtlCol="0">
            <a:spAutoFit/>
          </a:bodyPr>
          <a:lstStyle/>
          <a:p>
            <a:pPr algn="ctr"/>
            <a:r>
              <a:rPr lang="en-US" sz="1350" dirty="0"/>
              <a:t>Inside</a:t>
            </a:r>
          </a:p>
        </p:txBody>
      </p:sp>
    </p:spTree>
    <p:custDataLst>
      <p:tags r:id="rId1"/>
    </p:custDataLst>
    <p:extLst>
      <p:ext uri="{BB962C8B-B14F-4D97-AF65-F5344CB8AC3E}">
        <p14:creationId xmlns:p14="http://schemas.microsoft.com/office/powerpoint/2010/main" val="2415258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Organizational and process realignment</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21" name="Rectangle 20">
            <a:extLst>
              <a:ext uri="{FF2B5EF4-FFF2-40B4-BE49-F238E27FC236}">
                <a16:creationId xmlns:a16="http://schemas.microsoft.com/office/drawing/2014/main" id="{DA23E31B-740E-4775-826A-ECD7F7938B67}"/>
              </a:ext>
            </a:extLst>
          </p:cNvPr>
          <p:cNvSpPr/>
          <p:nvPr/>
        </p:nvSpPr>
        <p:spPr>
          <a:xfrm>
            <a:off x="316479" y="1472632"/>
            <a:ext cx="10504929" cy="470000"/>
          </a:xfrm>
          <a:prstGeom prst="rect">
            <a:avLst/>
          </a:prstGeom>
        </p:spPr>
        <p:txBody>
          <a:bodyPr wrap="square">
            <a:spAutoFit/>
          </a:bodyPr>
          <a:lstStyle/>
          <a:p>
            <a:pPr marL="285750" indent="-285750">
              <a:lnSpc>
                <a:spcPct val="107000"/>
              </a:lnSpc>
              <a:buClr>
                <a:srgbClr val="C00000"/>
              </a:buClr>
              <a:buFont typeface="Wingdings" panose="05000000000000000000" pitchFamily="2" charset="2"/>
              <a:buChar char="Ø"/>
            </a:pPr>
            <a:r>
              <a:rPr lang="en-US" sz="2400" b="1" i="1" dirty="0">
                <a:solidFill>
                  <a:srgbClr val="002060"/>
                </a:solidFill>
                <a:latin typeface="+mj-lt"/>
                <a:ea typeface="Times New Roman" panose="02020603050405020304" pitchFamily="18" charset="0"/>
                <a:cs typeface="Arial" panose="020B0604020202020204" pitchFamily="34" charset="0"/>
              </a:rPr>
              <a:t>Process realignment &amp; defining roles &amp; responsibilities</a:t>
            </a:r>
            <a:endParaRPr lang="en-US" sz="2400" b="1" i="1" dirty="0">
              <a:solidFill>
                <a:srgbClr val="002060"/>
              </a:solidFill>
              <a:latin typeface="+mj-lt"/>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D1990AE-A738-4C78-9772-675E6D4F8EE8}"/>
              </a:ext>
            </a:extLst>
          </p:cNvPr>
          <p:cNvSpPr/>
          <p:nvPr/>
        </p:nvSpPr>
        <p:spPr>
          <a:xfrm>
            <a:off x="626648" y="2057323"/>
            <a:ext cx="10504929" cy="3766159"/>
          </a:xfrm>
          <a:prstGeom prst="rect">
            <a:avLst/>
          </a:prstGeom>
        </p:spPr>
        <p:txBody>
          <a:bodyPr wrap="square">
            <a:spAutoFit/>
          </a:bodyPr>
          <a:lstStyle/>
          <a:p>
            <a:pPr marL="285750" indent="-285750">
              <a:lnSpc>
                <a:spcPct val="107000"/>
              </a:lnSpc>
              <a:buClr>
                <a:srgbClr val="C00000"/>
              </a:buClr>
              <a:buFont typeface="Wingdings" panose="05000000000000000000" pitchFamily="2" charset="2"/>
              <a:buChar char="Ø"/>
            </a:pPr>
            <a:r>
              <a:rPr lang="en-US" sz="2200" b="1" i="1" dirty="0">
                <a:solidFill>
                  <a:srgbClr val="002060"/>
                </a:solidFill>
                <a:latin typeface="+mj-lt"/>
                <a:ea typeface="Times New Roman" panose="02020603050405020304" pitchFamily="18" charset="0"/>
                <a:cs typeface="Arial" panose="020B0604020202020204" pitchFamily="34" charset="0"/>
              </a:rPr>
              <a:t>Set up clearly defined daily/weekly/monthly protocols for all inventory-related activities:</a:t>
            </a:r>
          </a:p>
          <a:p>
            <a:pPr marL="800100" lvl="1"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Auditing &amp; Reordering</a:t>
            </a:r>
          </a:p>
          <a:p>
            <a:pPr marL="800100" lvl="1"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Receiving &amp; restocking</a:t>
            </a:r>
          </a:p>
          <a:p>
            <a:pPr marL="800100" lvl="1"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Expiration management</a:t>
            </a:r>
          </a:p>
          <a:p>
            <a:pPr marL="800100" lvl="1"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Item data management</a:t>
            </a:r>
          </a:p>
          <a:p>
            <a:pPr marL="742950" lvl="1" indent="-285750">
              <a:lnSpc>
                <a:spcPct val="107000"/>
              </a:lnSpc>
              <a:buClr>
                <a:srgbClr val="C00000"/>
              </a:buClr>
              <a:buFont typeface="Wingdings" panose="05000000000000000000" pitchFamily="2" charset="2"/>
              <a:buChar char="Ø"/>
            </a:pPr>
            <a:endParaRPr lang="en-US" sz="2000" b="1" i="1" dirty="0">
              <a:solidFill>
                <a:srgbClr val="002060"/>
              </a:solidFill>
              <a:latin typeface="+mj-lt"/>
              <a:ea typeface="Calibri" panose="020F0502020204030204" pitchFamily="34" charset="0"/>
              <a:cs typeface="Arial" panose="020B0604020202020204" pitchFamily="34" charset="0"/>
            </a:endParaRPr>
          </a:p>
          <a:p>
            <a:pPr marL="285750" indent="-285750">
              <a:lnSpc>
                <a:spcPct val="107000"/>
              </a:lnSpc>
              <a:buClr>
                <a:srgbClr val="C00000"/>
              </a:buClr>
              <a:buFont typeface="Wingdings" panose="05000000000000000000" pitchFamily="2" charset="2"/>
              <a:buChar char="Ø"/>
            </a:pPr>
            <a:r>
              <a:rPr lang="en-US" sz="2200" b="1" i="1" dirty="0">
                <a:solidFill>
                  <a:srgbClr val="002060"/>
                </a:solidFill>
                <a:latin typeface="+mj-lt"/>
                <a:ea typeface="Calibri" panose="020F0502020204030204" pitchFamily="34" charset="0"/>
                <a:cs typeface="Arial" panose="020B0604020202020204" pitchFamily="34" charset="0"/>
              </a:rPr>
              <a:t>Set up close collaboration &amp; coordination with multiple departments and constituents:</a:t>
            </a:r>
          </a:p>
          <a:p>
            <a:pPr marL="800100" lvl="1"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Supply Chain</a:t>
            </a:r>
          </a:p>
          <a:p>
            <a:pPr marL="800100" lvl="1"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IT</a:t>
            </a:r>
          </a:p>
          <a:p>
            <a:pPr marL="800100" lvl="1"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Finance</a:t>
            </a:r>
          </a:p>
          <a:p>
            <a:pPr lvl="1">
              <a:lnSpc>
                <a:spcPct val="107000"/>
              </a:lnSpc>
              <a:buClr>
                <a:srgbClr val="C00000"/>
              </a:buClr>
            </a:pPr>
            <a:endParaRPr lang="en-US" sz="2000" b="1" i="1" dirty="0">
              <a:solidFill>
                <a:srgbClr val="002060"/>
              </a:solidFill>
              <a:latin typeface="+mj-lt"/>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6542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Organizational changes and leadership oversight</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23" name="Rectangle 22">
            <a:extLst>
              <a:ext uri="{FF2B5EF4-FFF2-40B4-BE49-F238E27FC236}">
                <a16:creationId xmlns:a16="http://schemas.microsoft.com/office/drawing/2014/main" id="{7BD58728-2737-4BE7-A2B5-80607D27E74A}"/>
              </a:ext>
            </a:extLst>
          </p:cNvPr>
          <p:cNvSpPr/>
          <p:nvPr/>
        </p:nvSpPr>
        <p:spPr>
          <a:xfrm>
            <a:off x="268356" y="1401612"/>
            <a:ext cx="10504929" cy="470000"/>
          </a:xfrm>
          <a:prstGeom prst="rect">
            <a:avLst/>
          </a:prstGeom>
        </p:spPr>
        <p:txBody>
          <a:bodyPr wrap="square">
            <a:spAutoFit/>
          </a:bodyPr>
          <a:lstStyle/>
          <a:p>
            <a:pPr marL="285750" indent="-285750">
              <a:lnSpc>
                <a:spcPct val="107000"/>
              </a:lnSpc>
              <a:buClr>
                <a:srgbClr val="C00000"/>
              </a:buClr>
              <a:buFont typeface="Wingdings" panose="05000000000000000000" pitchFamily="2" charset="2"/>
              <a:buChar char="Ø"/>
            </a:pPr>
            <a:r>
              <a:rPr lang="en-US" sz="2400" b="1" i="1" dirty="0">
                <a:solidFill>
                  <a:srgbClr val="002060"/>
                </a:solidFill>
                <a:latin typeface="+mj-lt"/>
                <a:ea typeface="Times New Roman" panose="02020603050405020304" pitchFamily="18" charset="0"/>
                <a:cs typeface="Arial" panose="020B0604020202020204" pitchFamily="34" charset="0"/>
              </a:rPr>
              <a:t>Resources reallocation</a:t>
            </a:r>
            <a:endParaRPr lang="en-US" sz="2400" b="1" i="1" dirty="0">
              <a:solidFill>
                <a:srgbClr val="002060"/>
              </a:solidFill>
              <a:latin typeface="+mj-lt"/>
              <a:ea typeface="Calibri" panose="020F050202020403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D1990AE-A738-4C78-9772-675E6D4F8EE8}"/>
              </a:ext>
            </a:extLst>
          </p:cNvPr>
          <p:cNvSpPr/>
          <p:nvPr/>
        </p:nvSpPr>
        <p:spPr>
          <a:xfrm>
            <a:off x="626648" y="1925050"/>
            <a:ext cx="10504929" cy="1065676"/>
          </a:xfrm>
          <a:prstGeom prst="rect">
            <a:avLst/>
          </a:prstGeom>
        </p:spPr>
        <p:txBody>
          <a:bodyPr wrap="square">
            <a:spAutoFit/>
          </a:bodyPr>
          <a:lstStyle/>
          <a:p>
            <a:pPr marL="342900"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Standardized inventory management activities across 2 interventional departments and 4 locations</a:t>
            </a:r>
          </a:p>
          <a:p>
            <a:pPr marL="342900"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Inventory management staff moved to supply chain and cross-trained between departments</a:t>
            </a:r>
          </a:p>
          <a:p>
            <a:pPr lvl="1">
              <a:lnSpc>
                <a:spcPct val="107000"/>
              </a:lnSpc>
              <a:buClr>
                <a:srgbClr val="C00000"/>
              </a:buClr>
            </a:pPr>
            <a:endParaRPr lang="en-US" sz="2000" b="1" i="1" dirty="0">
              <a:solidFill>
                <a:srgbClr val="002060"/>
              </a:solidFill>
              <a:latin typeface="+mj-lt"/>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8127AEC-62BB-4A27-A986-F54D64DE4B70}"/>
              </a:ext>
            </a:extLst>
          </p:cNvPr>
          <p:cNvSpPr/>
          <p:nvPr/>
        </p:nvSpPr>
        <p:spPr>
          <a:xfrm>
            <a:off x="269370" y="3021965"/>
            <a:ext cx="10504929" cy="470000"/>
          </a:xfrm>
          <a:prstGeom prst="rect">
            <a:avLst/>
          </a:prstGeom>
        </p:spPr>
        <p:txBody>
          <a:bodyPr wrap="square">
            <a:spAutoFit/>
          </a:bodyPr>
          <a:lstStyle/>
          <a:p>
            <a:pPr marL="285750" indent="-285750">
              <a:lnSpc>
                <a:spcPct val="107000"/>
              </a:lnSpc>
              <a:buClr>
                <a:srgbClr val="C00000"/>
              </a:buClr>
              <a:buFont typeface="Wingdings" panose="05000000000000000000" pitchFamily="2" charset="2"/>
              <a:buChar char="Ø"/>
            </a:pPr>
            <a:r>
              <a:rPr lang="en-US" sz="2400" b="1" i="1" dirty="0">
                <a:solidFill>
                  <a:srgbClr val="002060"/>
                </a:solidFill>
                <a:latin typeface="+mj-lt"/>
                <a:ea typeface="Times New Roman" panose="02020603050405020304" pitchFamily="18" charset="0"/>
                <a:cs typeface="Arial" panose="020B0604020202020204" pitchFamily="34" charset="0"/>
              </a:rPr>
              <a:t>Leadership oversight</a:t>
            </a:r>
            <a:endParaRPr lang="en-US" sz="2400" b="1" i="1" dirty="0">
              <a:solidFill>
                <a:srgbClr val="002060"/>
              </a:solidFill>
              <a:latin typeface="+mj-lt"/>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742A286-2C56-492B-970A-DE8F4D3E810B}"/>
              </a:ext>
            </a:extLst>
          </p:cNvPr>
          <p:cNvSpPr/>
          <p:nvPr/>
        </p:nvSpPr>
        <p:spPr>
          <a:xfrm>
            <a:off x="626647" y="3629016"/>
            <a:ext cx="10504929" cy="1065676"/>
          </a:xfrm>
          <a:prstGeom prst="rect">
            <a:avLst/>
          </a:prstGeom>
        </p:spPr>
        <p:txBody>
          <a:bodyPr wrap="square">
            <a:spAutoFit/>
          </a:bodyPr>
          <a:lstStyle/>
          <a:p>
            <a:pPr marL="342900"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Agreed on a set of monthly KPIs for performance monitoring</a:t>
            </a:r>
          </a:p>
          <a:p>
            <a:pPr marL="342900" indent="-342900">
              <a:lnSpc>
                <a:spcPct val="107000"/>
              </a:lnSpc>
              <a:buClr>
                <a:srgbClr val="C00000"/>
              </a:buClr>
              <a:buFont typeface="Wingdings" panose="05000000000000000000" pitchFamily="2" charset="2"/>
              <a:buChar char="ü"/>
            </a:pPr>
            <a:r>
              <a:rPr lang="en-US" sz="2000" b="1" i="1" dirty="0">
                <a:solidFill>
                  <a:srgbClr val="002060"/>
                </a:solidFill>
                <a:latin typeface="+mj-lt"/>
                <a:ea typeface="Calibri" panose="020F0502020204030204" pitchFamily="34" charset="0"/>
                <a:cs typeface="Arial" panose="020B0604020202020204" pitchFamily="34" charset="0"/>
              </a:rPr>
              <a:t>Established accountability for following through on desired objectives</a:t>
            </a:r>
          </a:p>
          <a:p>
            <a:pPr lvl="1">
              <a:lnSpc>
                <a:spcPct val="107000"/>
              </a:lnSpc>
              <a:buClr>
                <a:srgbClr val="C00000"/>
              </a:buClr>
            </a:pPr>
            <a:endParaRPr lang="en-US" sz="2000" b="1" i="1" dirty="0">
              <a:solidFill>
                <a:srgbClr val="002060"/>
              </a:solidFill>
              <a:latin typeface="+mj-lt"/>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773377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The results so far…</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39" name="Rectangle 38">
            <a:extLst>
              <a:ext uri="{FF2B5EF4-FFF2-40B4-BE49-F238E27FC236}">
                <a16:creationId xmlns:a16="http://schemas.microsoft.com/office/drawing/2014/main" id="{2B0D7F44-B4DD-406F-A6E6-B75DBB6D8675}"/>
              </a:ext>
            </a:extLst>
          </p:cNvPr>
          <p:cNvSpPr/>
          <p:nvPr/>
        </p:nvSpPr>
        <p:spPr>
          <a:xfrm>
            <a:off x="1140046" y="1577819"/>
            <a:ext cx="6105580" cy="1724318"/>
          </a:xfrm>
          <a:prstGeom prst="rect">
            <a:avLst/>
          </a:prstGeom>
        </p:spPr>
        <p:txBody>
          <a:bodyPr wrap="square">
            <a:spAutoFit/>
          </a:bodyPr>
          <a:lstStyle/>
          <a:p>
            <a:pPr marL="285750" indent="-285750">
              <a:lnSpc>
                <a:spcPct val="107000"/>
              </a:lnSpc>
              <a:buClr>
                <a:srgbClr val="C00000"/>
              </a:buClr>
              <a:buFont typeface="Wingdings" panose="05000000000000000000" pitchFamily="2" charset="2"/>
              <a:buChar char="Ø"/>
            </a:pPr>
            <a:r>
              <a:rPr lang="en-US" sz="2000" b="1" i="1" dirty="0">
                <a:solidFill>
                  <a:srgbClr val="002060"/>
                </a:solidFill>
                <a:latin typeface="+mj-lt"/>
                <a:ea typeface="Times New Roman" panose="02020603050405020304" pitchFamily="18" charset="0"/>
                <a:cs typeface="Arial" panose="020B0604020202020204" pitchFamily="34" charset="0"/>
              </a:rPr>
              <a:t>Full visibility for each item from requisition to billing</a:t>
            </a:r>
            <a:endParaRPr lang="en-US" sz="2000" b="1" i="1" dirty="0">
              <a:solidFill>
                <a:srgbClr val="002060"/>
              </a:solidFill>
              <a:latin typeface="+mj-lt"/>
              <a:ea typeface="Calibri" panose="020F0502020204030204" pitchFamily="34" charset="0"/>
              <a:cs typeface="Arial" panose="020B0604020202020204" pitchFamily="34" charset="0"/>
            </a:endParaRPr>
          </a:p>
          <a:p>
            <a:pPr marL="285750" indent="-285750">
              <a:lnSpc>
                <a:spcPct val="107000"/>
              </a:lnSpc>
              <a:buClr>
                <a:srgbClr val="C00000"/>
              </a:buClr>
              <a:buFont typeface="Wingdings" panose="05000000000000000000" pitchFamily="2" charset="2"/>
              <a:buChar char="Ø"/>
            </a:pPr>
            <a:r>
              <a:rPr lang="en-US" sz="2000" b="1" i="1" dirty="0">
                <a:solidFill>
                  <a:srgbClr val="002060"/>
                </a:solidFill>
                <a:latin typeface="+mj-lt"/>
                <a:ea typeface="Times New Roman" panose="02020603050405020304" pitchFamily="18" charset="0"/>
                <a:cs typeface="Arial" panose="020B0604020202020204" pitchFamily="34" charset="0"/>
              </a:rPr>
              <a:t>Automated procure-to-pay processes</a:t>
            </a:r>
            <a:endParaRPr lang="en-US" sz="2000" b="1" i="1" dirty="0">
              <a:solidFill>
                <a:srgbClr val="002060"/>
              </a:solidFill>
              <a:latin typeface="+mj-lt"/>
              <a:ea typeface="Calibri" panose="020F0502020204030204" pitchFamily="34" charset="0"/>
              <a:cs typeface="Arial" panose="020B0604020202020204" pitchFamily="34" charset="0"/>
            </a:endParaRPr>
          </a:p>
          <a:p>
            <a:pPr marL="285750" indent="-285750">
              <a:lnSpc>
                <a:spcPct val="107000"/>
              </a:lnSpc>
              <a:buClr>
                <a:srgbClr val="C00000"/>
              </a:buClr>
              <a:buFont typeface="Wingdings" panose="05000000000000000000" pitchFamily="2" charset="2"/>
              <a:buChar char="Ø"/>
            </a:pPr>
            <a:r>
              <a:rPr lang="en-US" sz="2000" b="1" i="1" dirty="0">
                <a:solidFill>
                  <a:srgbClr val="002060"/>
                </a:solidFill>
                <a:latin typeface="+mj-lt"/>
                <a:ea typeface="Times New Roman" panose="02020603050405020304" pitchFamily="18" charset="0"/>
                <a:cs typeface="Arial" panose="020B0604020202020204" pitchFamily="34" charset="0"/>
              </a:rPr>
              <a:t>Measurably streamlined operations</a:t>
            </a:r>
            <a:endParaRPr lang="en-US" sz="2000" b="1" i="1" dirty="0">
              <a:solidFill>
                <a:srgbClr val="002060"/>
              </a:solidFill>
              <a:latin typeface="+mj-lt"/>
              <a:ea typeface="Calibri" panose="020F0502020204030204" pitchFamily="34" charset="0"/>
              <a:cs typeface="Arial" panose="020B0604020202020204" pitchFamily="34" charset="0"/>
            </a:endParaRPr>
          </a:p>
          <a:p>
            <a:pPr marL="285750" indent="-285750">
              <a:lnSpc>
                <a:spcPct val="107000"/>
              </a:lnSpc>
              <a:buClr>
                <a:srgbClr val="C00000"/>
              </a:buClr>
              <a:buFont typeface="Wingdings" panose="05000000000000000000" pitchFamily="2" charset="2"/>
              <a:buChar char="Ø"/>
            </a:pPr>
            <a:r>
              <a:rPr lang="en-US" sz="2000" b="1" i="1" dirty="0">
                <a:solidFill>
                  <a:srgbClr val="002060"/>
                </a:solidFill>
                <a:latin typeface="+mj-lt"/>
                <a:ea typeface="Times New Roman" panose="02020603050405020304" pitchFamily="18" charset="0"/>
                <a:cs typeface="Arial" panose="020B0604020202020204" pitchFamily="34" charset="0"/>
              </a:rPr>
              <a:t>Aligned purchases with consumption needs</a:t>
            </a:r>
          </a:p>
          <a:p>
            <a:pPr marL="285750" indent="-285750">
              <a:lnSpc>
                <a:spcPct val="107000"/>
              </a:lnSpc>
              <a:buClr>
                <a:srgbClr val="C00000"/>
              </a:buClr>
              <a:buFont typeface="Wingdings" panose="05000000000000000000" pitchFamily="2" charset="2"/>
              <a:buChar char="Ø"/>
            </a:pPr>
            <a:r>
              <a:rPr lang="en-US" sz="2000" b="1" i="1" dirty="0">
                <a:solidFill>
                  <a:srgbClr val="002060"/>
                </a:solidFill>
                <a:latin typeface="+mj-lt"/>
                <a:ea typeface="Calibri" panose="020F0502020204030204" pitchFamily="34" charset="0"/>
                <a:cs typeface="Arial" panose="020B0604020202020204" pitchFamily="34" charset="0"/>
              </a:rPr>
              <a:t>Reduced recall management to minutes</a:t>
            </a:r>
          </a:p>
        </p:txBody>
      </p:sp>
      <p:sp>
        <p:nvSpPr>
          <p:cNvPr id="40" name="TextBox 39">
            <a:extLst>
              <a:ext uri="{FF2B5EF4-FFF2-40B4-BE49-F238E27FC236}">
                <a16:creationId xmlns:a16="http://schemas.microsoft.com/office/drawing/2014/main" id="{64906E2A-37AF-46EA-8150-B1189AB49FB5}"/>
              </a:ext>
            </a:extLst>
          </p:cNvPr>
          <p:cNvSpPr txBox="1"/>
          <p:nvPr/>
        </p:nvSpPr>
        <p:spPr>
          <a:xfrm>
            <a:off x="7245626" y="3713767"/>
            <a:ext cx="1675436"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02060"/>
                </a:solidFill>
                <a:latin typeface="Calibri" panose="020F0502020204030204" pitchFamily="34" charset="0"/>
              </a:rPr>
              <a:t>Inventory value</a:t>
            </a:r>
          </a:p>
        </p:txBody>
      </p:sp>
      <p:sp>
        <p:nvSpPr>
          <p:cNvPr id="41" name="TextBox 40">
            <a:extLst>
              <a:ext uri="{FF2B5EF4-FFF2-40B4-BE49-F238E27FC236}">
                <a16:creationId xmlns:a16="http://schemas.microsoft.com/office/drawing/2014/main" id="{789463E9-FE65-4959-B235-C98E59F3D8AF}"/>
              </a:ext>
            </a:extLst>
          </p:cNvPr>
          <p:cNvSpPr txBox="1"/>
          <p:nvPr/>
        </p:nvSpPr>
        <p:spPr>
          <a:xfrm>
            <a:off x="7249708" y="4457671"/>
            <a:ext cx="1675436"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02060"/>
                </a:solidFill>
                <a:latin typeface="Calibri" panose="020F0502020204030204" pitchFamily="34" charset="0"/>
              </a:rPr>
              <a:t>Expiring inventory</a:t>
            </a:r>
          </a:p>
        </p:txBody>
      </p:sp>
      <p:sp>
        <p:nvSpPr>
          <p:cNvPr id="42" name="TextBox 41">
            <a:extLst>
              <a:ext uri="{FF2B5EF4-FFF2-40B4-BE49-F238E27FC236}">
                <a16:creationId xmlns:a16="http://schemas.microsoft.com/office/drawing/2014/main" id="{58DBFAFA-1E68-447B-8ED8-54B6FED50915}"/>
              </a:ext>
            </a:extLst>
          </p:cNvPr>
          <p:cNvSpPr txBox="1"/>
          <p:nvPr/>
        </p:nvSpPr>
        <p:spPr>
          <a:xfrm>
            <a:off x="9225167" y="4457302"/>
            <a:ext cx="116083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D107D"/>
                </a:solidFill>
                <a:latin typeface="Calibri" panose="020F0502020204030204" pitchFamily="34" charset="0"/>
              </a:rPr>
              <a:t>&lt; 1%</a:t>
            </a:r>
          </a:p>
        </p:txBody>
      </p:sp>
      <p:sp>
        <p:nvSpPr>
          <p:cNvPr id="43" name="TextBox 42">
            <a:extLst>
              <a:ext uri="{FF2B5EF4-FFF2-40B4-BE49-F238E27FC236}">
                <a16:creationId xmlns:a16="http://schemas.microsoft.com/office/drawing/2014/main" id="{FFE60CFD-929B-4168-8CAC-E9C6A6E8ABA0}"/>
              </a:ext>
            </a:extLst>
          </p:cNvPr>
          <p:cNvSpPr txBox="1"/>
          <p:nvPr/>
        </p:nvSpPr>
        <p:spPr>
          <a:xfrm>
            <a:off x="7249708" y="4085719"/>
            <a:ext cx="1675436"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02060"/>
                </a:solidFill>
                <a:latin typeface="Calibri" panose="020F0502020204030204" pitchFamily="34" charset="0"/>
              </a:rPr>
              <a:t>Case volume</a:t>
            </a:r>
          </a:p>
        </p:txBody>
      </p:sp>
      <p:sp>
        <p:nvSpPr>
          <p:cNvPr id="44" name="TextBox 43">
            <a:extLst>
              <a:ext uri="{FF2B5EF4-FFF2-40B4-BE49-F238E27FC236}">
                <a16:creationId xmlns:a16="http://schemas.microsoft.com/office/drawing/2014/main" id="{7F54E383-9669-475E-A7DE-244617459DDD}"/>
              </a:ext>
            </a:extLst>
          </p:cNvPr>
          <p:cNvSpPr txBox="1"/>
          <p:nvPr/>
        </p:nvSpPr>
        <p:spPr>
          <a:xfrm>
            <a:off x="9225168" y="3705414"/>
            <a:ext cx="116083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D107D"/>
                </a:solidFill>
                <a:latin typeface="Calibri" panose="020F0502020204030204" pitchFamily="34" charset="0"/>
              </a:rPr>
              <a:t>unchanged</a:t>
            </a:r>
          </a:p>
        </p:txBody>
      </p:sp>
      <p:sp>
        <p:nvSpPr>
          <p:cNvPr id="45" name="TextBox 44">
            <a:extLst>
              <a:ext uri="{FF2B5EF4-FFF2-40B4-BE49-F238E27FC236}">
                <a16:creationId xmlns:a16="http://schemas.microsoft.com/office/drawing/2014/main" id="{34A4DD19-F046-43E2-A1A0-575C8B5FF86E}"/>
              </a:ext>
            </a:extLst>
          </p:cNvPr>
          <p:cNvSpPr txBox="1"/>
          <p:nvPr/>
        </p:nvSpPr>
        <p:spPr>
          <a:xfrm>
            <a:off x="7249861" y="5201575"/>
            <a:ext cx="167277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02060"/>
                </a:solidFill>
                <a:latin typeface="Calibri" panose="020F0502020204030204" pitchFamily="34" charset="0"/>
              </a:rPr>
              <a:t>Cost per case</a:t>
            </a:r>
          </a:p>
        </p:txBody>
      </p:sp>
      <p:sp>
        <p:nvSpPr>
          <p:cNvPr id="46" name="TextBox 45">
            <a:extLst>
              <a:ext uri="{FF2B5EF4-FFF2-40B4-BE49-F238E27FC236}">
                <a16:creationId xmlns:a16="http://schemas.microsoft.com/office/drawing/2014/main" id="{1E73447D-A7ED-48B7-A57A-6C4C7A7C185B}"/>
              </a:ext>
            </a:extLst>
          </p:cNvPr>
          <p:cNvSpPr txBox="1"/>
          <p:nvPr/>
        </p:nvSpPr>
        <p:spPr>
          <a:xfrm>
            <a:off x="9222657" y="5209190"/>
            <a:ext cx="116083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D107D"/>
                </a:solidFill>
                <a:latin typeface="Calibri" panose="020F0502020204030204" pitchFamily="34" charset="0"/>
              </a:rPr>
              <a:t>97%</a:t>
            </a:r>
          </a:p>
        </p:txBody>
      </p:sp>
      <p:sp>
        <p:nvSpPr>
          <p:cNvPr id="47" name="Up Arrow 47">
            <a:extLst>
              <a:ext uri="{FF2B5EF4-FFF2-40B4-BE49-F238E27FC236}">
                <a16:creationId xmlns:a16="http://schemas.microsoft.com/office/drawing/2014/main" id="{F8CD0572-729F-4CB7-A778-FFA33AB5D4C2}"/>
              </a:ext>
            </a:extLst>
          </p:cNvPr>
          <p:cNvSpPr/>
          <p:nvPr/>
        </p:nvSpPr>
        <p:spPr bwMode="auto">
          <a:xfrm>
            <a:off x="9091166" y="5297333"/>
            <a:ext cx="128981" cy="187031"/>
          </a:xfrm>
          <a:prstGeom prst="up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48" name="TextBox 47">
            <a:extLst>
              <a:ext uri="{FF2B5EF4-FFF2-40B4-BE49-F238E27FC236}">
                <a16:creationId xmlns:a16="http://schemas.microsoft.com/office/drawing/2014/main" id="{22D2AB79-A23D-4F02-9336-2D78CAF2AFED}"/>
              </a:ext>
            </a:extLst>
          </p:cNvPr>
          <p:cNvSpPr txBox="1"/>
          <p:nvPr/>
        </p:nvSpPr>
        <p:spPr>
          <a:xfrm>
            <a:off x="9225168" y="4081358"/>
            <a:ext cx="116083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D107D"/>
                </a:solidFill>
                <a:latin typeface="Calibri" panose="020F0502020204030204" pitchFamily="34" charset="0"/>
              </a:rPr>
              <a:t>unchanged</a:t>
            </a:r>
          </a:p>
        </p:txBody>
      </p:sp>
      <p:sp>
        <p:nvSpPr>
          <p:cNvPr id="49" name="TextBox 48">
            <a:extLst>
              <a:ext uri="{FF2B5EF4-FFF2-40B4-BE49-F238E27FC236}">
                <a16:creationId xmlns:a16="http://schemas.microsoft.com/office/drawing/2014/main" id="{926A93A4-1375-4253-8A01-921B87746296}"/>
              </a:ext>
            </a:extLst>
          </p:cNvPr>
          <p:cNvSpPr txBox="1"/>
          <p:nvPr/>
        </p:nvSpPr>
        <p:spPr>
          <a:xfrm>
            <a:off x="7249861" y="5573526"/>
            <a:ext cx="167277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02060"/>
                </a:solidFill>
                <a:latin typeface="Calibri" panose="020F0502020204030204" pitchFamily="34" charset="0"/>
              </a:rPr>
              <a:t>Billing Accuracy</a:t>
            </a:r>
          </a:p>
        </p:txBody>
      </p:sp>
      <p:sp>
        <p:nvSpPr>
          <p:cNvPr id="50" name="TextBox 49">
            <a:extLst>
              <a:ext uri="{FF2B5EF4-FFF2-40B4-BE49-F238E27FC236}">
                <a16:creationId xmlns:a16="http://schemas.microsoft.com/office/drawing/2014/main" id="{E042C8B1-E13D-4471-8E9C-693CBED1FBC9}"/>
              </a:ext>
            </a:extLst>
          </p:cNvPr>
          <p:cNvSpPr txBox="1"/>
          <p:nvPr/>
        </p:nvSpPr>
        <p:spPr>
          <a:xfrm>
            <a:off x="9222657" y="5585135"/>
            <a:ext cx="116083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D107D"/>
                </a:solidFill>
                <a:latin typeface="Calibri" panose="020F0502020204030204" pitchFamily="34" charset="0"/>
              </a:rPr>
              <a:t>&gt; 90%</a:t>
            </a:r>
          </a:p>
        </p:txBody>
      </p:sp>
      <p:sp>
        <p:nvSpPr>
          <p:cNvPr id="51" name="TextBox 50">
            <a:extLst>
              <a:ext uri="{FF2B5EF4-FFF2-40B4-BE49-F238E27FC236}">
                <a16:creationId xmlns:a16="http://schemas.microsoft.com/office/drawing/2014/main" id="{681A46F2-AC42-415E-97AE-9652643DD34E}"/>
              </a:ext>
            </a:extLst>
          </p:cNvPr>
          <p:cNvSpPr txBox="1"/>
          <p:nvPr/>
        </p:nvSpPr>
        <p:spPr>
          <a:xfrm>
            <a:off x="7249861" y="4829623"/>
            <a:ext cx="167277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02060"/>
                </a:solidFill>
                <a:latin typeface="Calibri" panose="020F0502020204030204" pitchFamily="34" charset="0"/>
              </a:rPr>
              <a:t>Excess inventory</a:t>
            </a:r>
          </a:p>
        </p:txBody>
      </p:sp>
      <p:sp>
        <p:nvSpPr>
          <p:cNvPr id="52" name="TextBox 51">
            <a:extLst>
              <a:ext uri="{FF2B5EF4-FFF2-40B4-BE49-F238E27FC236}">
                <a16:creationId xmlns:a16="http://schemas.microsoft.com/office/drawing/2014/main" id="{EA03D234-20DD-48B4-8780-2916FB457753}"/>
              </a:ext>
            </a:extLst>
          </p:cNvPr>
          <p:cNvSpPr txBox="1"/>
          <p:nvPr/>
        </p:nvSpPr>
        <p:spPr>
          <a:xfrm>
            <a:off x="9222657" y="4833246"/>
            <a:ext cx="1160834" cy="323165"/>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rtlCol="0">
            <a:spAutoFit/>
          </a:bodyPr>
          <a:lstStyle/>
          <a:p>
            <a:r>
              <a:rPr lang="en-US" sz="1500" b="1" dirty="0">
                <a:solidFill>
                  <a:srgbClr val="0D107D"/>
                </a:solidFill>
                <a:latin typeface="Calibri" panose="020F0502020204030204" pitchFamily="34" charset="0"/>
              </a:rPr>
              <a:t>&gt;60%</a:t>
            </a:r>
          </a:p>
        </p:txBody>
      </p:sp>
      <p:sp>
        <p:nvSpPr>
          <p:cNvPr id="53" name="Up Arrow 46">
            <a:extLst>
              <a:ext uri="{FF2B5EF4-FFF2-40B4-BE49-F238E27FC236}">
                <a16:creationId xmlns:a16="http://schemas.microsoft.com/office/drawing/2014/main" id="{851FB3DF-79A6-48C3-ADA5-211FE6585EB0}"/>
              </a:ext>
            </a:extLst>
          </p:cNvPr>
          <p:cNvSpPr/>
          <p:nvPr/>
        </p:nvSpPr>
        <p:spPr bwMode="auto">
          <a:xfrm rot="10553140">
            <a:off x="9087133" y="4934232"/>
            <a:ext cx="128981" cy="187031"/>
          </a:xfrm>
          <a:prstGeom prst="up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54" name="Up Arrow 47">
            <a:extLst>
              <a:ext uri="{FF2B5EF4-FFF2-40B4-BE49-F238E27FC236}">
                <a16:creationId xmlns:a16="http://schemas.microsoft.com/office/drawing/2014/main" id="{C7BC9D3A-CD30-4F94-9760-863988F9CCC8}"/>
              </a:ext>
            </a:extLst>
          </p:cNvPr>
          <p:cNvSpPr/>
          <p:nvPr/>
        </p:nvSpPr>
        <p:spPr bwMode="auto">
          <a:xfrm>
            <a:off x="9097758" y="5641660"/>
            <a:ext cx="128981" cy="187031"/>
          </a:xfrm>
          <a:prstGeom prst="up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55" name="Rectangle 54">
            <a:extLst>
              <a:ext uri="{FF2B5EF4-FFF2-40B4-BE49-F238E27FC236}">
                <a16:creationId xmlns:a16="http://schemas.microsoft.com/office/drawing/2014/main" id="{69535E97-D96B-454A-9636-EC3B30EA6351}"/>
              </a:ext>
            </a:extLst>
          </p:cNvPr>
          <p:cNvSpPr/>
          <p:nvPr/>
        </p:nvSpPr>
        <p:spPr>
          <a:xfrm>
            <a:off x="7521377" y="3298102"/>
            <a:ext cx="2531165" cy="369332"/>
          </a:xfrm>
          <a:prstGeom prst="rect">
            <a:avLst/>
          </a:prstGeom>
        </p:spPr>
        <p:txBody>
          <a:bodyPr wrap="square">
            <a:spAutoFit/>
          </a:bodyPr>
          <a:lstStyle/>
          <a:p>
            <a:pPr marL="342900" algn="ctr"/>
            <a:r>
              <a:rPr lang="en-US" b="1" i="1" dirty="0">
                <a:solidFill>
                  <a:srgbClr val="002060"/>
                </a:solidFill>
                <a:latin typeface="Calibri" panose="020F0502020204030204" pitchFamily="34" charset="0"/>
              </a:rPr>
              <a:t>By the Numbers:</a:t>
            </a:r>
          </a:p>
        </p:txBody>
      </p:sp>
    </p:spTree>
    <p:custDataLst>
      <p:tags r:id="rId1"/>
    </p:custDataLst>
    <p:extLst>
      <p:ext uri="{BB962C8B-B14F-4D97-AF65-F5344CB8AC3E}">
        <p14:creationId xmlns:p14="http://schemas.microsoft.com/office/powerpoint/2010/main" val="348432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Building the key performance indicators</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21" name="Rectangle 2">
            <a:extLst>
              <a:ext uri="{FF2B5EF4-FFF2-40B4-BE49-F238E27FC236}">
                <a16:creationId xmlns:a16="http://schemas.microsoft.com/office/drawing/2014/main" id="{2607344A-D7AA-4157-BEBF-4F9165D05DBC}"/>
              </a:ext>
            </a:extLst>
          </p:cNvPr>
          <p:cNvSpPr>
            <a:spLocks noChangeArrowheads="1"/>
          </p:cNvSpPr>
          <p:nvPr/>
        </p:nvSpPr>
        <p:spPr bwMode="auto">
          <a:xfrm>
            <a:off x="5160674" y="5108871"/>
            <a:ext cx="5078412" cy="919163"/>
          </a:xfrm>
          <a:prstGeom prst="rect">
            <a:avLst/>
          </a:prstGeom>
          <a:solidFill>
            <a:schemeClr val="accent3">
              <a:lumMod val="20000"/>
              <a:lumOff val="80000"/>
            </a:schemeClr>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
            <a:extLst>
              <a:ext uri="{FF2B5EF4-FFF2-40B4-BE49-F238E27FC236}">
                <a16:creationId xmlns:a16="http://schemas.microsoft.com/office/drawing/2014/main" id="{CB31E7A9-02A1-425D-9AD6-E499048F1281}"/>
              </a:ext>
            </a:extLst>
          </p:cNvPr>
          <p:cNvSpPr>
            <a:spLocks noChangeArrowheads="1"/>
          </p:cNvSpPr>
          <p:nvPr/>
        </p:nvSpPr>
        <p:spPr bwMode="auto">
          <a:xfrm>
            <a:off x="5160674" y="2679996"/>
            <a:ext cx="5078412" cy="1149350"/>
          </a:xfrm>
          <a:prstGeom prst="rect">
            <a:avLst/>
          </a:prstGeom>
          <a:solidFill>
            <a:schemeClr val="accent3">
              <a:lumMod val="20000"/>
              <a:lumOff val="80000"/>
            </a:schemeClr>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
            <a:extLst>
              <a:ext uri="{FF2B5EF4-FFF2-40B4-BE49-F238E27FC236}">
                <a16:creationId xmlns:a16="http://schemas.microsoft.com/office/drawing/2014/main" id="{830CAFA3-1596-4001-845B-3467D91833E3}"/>
              </a:ext>
            </a:extLst>
          </p:cNvPr>
          <p:cNvSpPr>
            <a:spLocks noChangeArrowheads="1"/>
          </p:cNvSpPr>
          <p:nvPr/>
        </p:nvSpPr>
        <p:spPr bwMode="auto">
          <a:xfrm>
            <a:off x="5160674" y="3940471"/>
            <a:ext cx="5078412" cy="1066800"/>
          </a:xfrm>
          <a:prstGeom prst="rect">
            <a:avLst/>
          </a:prstGeom>
          <a:solidFill>
            <a:schemeClr val="accent3">
              <a:lumMod val="20000"/>
              <a:lumOff val="80000"/>
            </a:schemeClr>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4" name="Rectangle 3">
            <a:extLst>
              <a:ext uri="{FF2B5EF4-FFF2-40B4-BE49-F238E27FC236}">
                <a16:creationId xmlns:a16="http://schemas.microsoft.com/office/drawing/2014/main" id="{C3EAA4AE-CA6B-4341-8A61-340328B9D4F1}"/>
              </a:ext>
            </a:extLst>
          </p:cNvPr>
          <p:cNvSpPr>
            <a:spLocks noChangeArrowheads="1"/>
          </p:cNvSpPr>
          <p:nvPr/>
        </p:nvSpPr>
        <p:spPr bwMode="auto">
          <a:xfrm>
            <a:off x="1504661" y="2667296"/>
            <a:ext cx="3429000" cy="1149350"/>
          </a:xfrm>
          <a:prstGeom prst="rect">
            <a:avLst/>
          </a:prstGeom>
          <a:solidFill>
            <a:schemeClr val="accent1">
              <a:lumMod val="20000"/>
              <a:lumOff val="80000"/>
            </a:schemeClr>
          </a:solidFill>
          <a:ln w="9525">
            <a:no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sp>
        <p:nvSpPr>
          <p:cNvPr id="25" name="Rectangle 3">
            <a:extLst>
              <a:ext uri="{FF2B5EF4-FFF2-40B4-BE49-F238E27FC236}">
                <a16:creationId xmlns:a16="http://schemas.microsoft.com/office/drawing/2014/main" id="{B5EAA42F-3891-44B2-8F9C-DA1246021322}"/>
              </a:ext>
            </a:extLst>
          </p:cNvPr>
          <p:cNvSpPr>
            <a:spLocks noChangeArrowheads="1"/>
          </p:cNvSpPr>
          <p:nvPr/>
        </p:nvSpPr>
        <p:spPr bwMode="auto">
          <a:xfrm>
            <a:off x="1482436" y="3915071"/>
            <a:ext cx="3429000" cy="1066800"/>
          </a:xfrm>
          <a:prstGeom prst="rect">
            <a:avLst/>
          </a:prstGeom>
          <a:solidFill>
            <a:schemeClr val="accent1">
              <a:lumMod val="20000"/>
              <a:lumOff val="80000"/>
            </a:schemeClr>
          </a:solidFill>
          <a:ln w="9525">
            <a:no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sp>
        <p:nvSpPr>
          <p:cNvPr id="26" name="Rectangle 2">
            <a:extLst>
              <a:ext uri="{FF2B5EF4-FFF2-40B4-BE49-F238E27FC236}">
                <a16:creationId xmlns:a16="http://schemas.microsoft.com/office/drawing/2014/main" id="{B63789BE-606C-4911-8932-8385845A96AC}"/>
              </a:ext>
            </a:extLst>
          </p:cNvPr>
          <p:cNvSpPr>
            <a:spLocks noChangeArrowheads="1"/>
          </p:cNvSpPr>
          <p:nvPr/>
        </p:nvSpPr>
        <p:spPr bwMode="auto">
          <a:xfrm>
            <a:off x="5160674" y="1806871"/>
            <a:ext cx="5091112" cy="762000"/>
          </a:xfrm>
          <a:prstGeom prst="rect">
            <a:avLst/>
          </a:prstGeom>
          <a:solidFill>
            <a:schemeClr val="accent3">
              <a:lumMod val="20000"/>
              <a:lumOff val="80000"/>
            </a:schemeClr>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27" name="Rectangle 3">
            <a:extLst>
              <a:ext uri="{FF2B5EF4-FFF2-40B4-BE49-F238E27FC236}">
                <a16:creationId xmlns:a16="http://schemas.microsoft.com/office/drawing/2014/main" id="{B7F31412-8AD7-4623-9507-BB6EF2586BB5}"/>
              </a:ext>
            </a:extLst>
          </p:cNvPr>
          <p:cNvSpPr>
            <a:spLocks noChangeArrowheads="1"/>
          </p:cNvSpPr>
          <p:nvPr/>
        </p:nvSpPr>
        <p:spPr bwMode="auto">
          <a:xfrm>
            <a:off x="1482436" y="1806871"/>
            <a:ext cx="3429000" cy="762000"/>
          </a:xfrm>
          <a:prstGeom prst="rect">
            <a:avLst/>
          </a:prstGeom>
          <a:solidFill>
            <a:schemeClr val="accent1">
              <a:lumMod val="20000"/>
              <a:lumOff val="80000"/>
            </a:schemeClr>
          </a:solidFill>
          <a:ln w="9525">
            <a:no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sp>
        <p:nvSpPr>
          <p:cNvPr id="28" name="Text Box 4">
            <a:extLst>
              <a:ext uri="{FF2B5EF4-FFF2-40B4-BE49-F238E27FC236}">
                <a16:creationId xmlns:a16="http://schemas.microsoft.com/office/drawing/2014/main" id="{2D362E50-EC2C-41EA-B40C-ECC533CEE704}"/>
              </a:ext>
            </a:extLst>
          </p:cNvPr>
          <p:cNvSpPr txBox="1">
            <a:spLocks noChangeArrowheads="1"/>
          </p:cNvSpPr>
          <p:nvPr/>
        </p:nvSpPr>
        <p:spPr bwMode="auto">
          <a:xfrm>
            <a:off x="1615786" y="1517946"/>
            <a:ext cx="36147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US" altLang="en-US" sz="1600" u="sng">
                <a:solidFill>
                  <a:srgbClr val="002060"/>
                </a:solidFill>
                <a:latin typeface="Verdana" panose="020B0604030504040204" pitchFamily="34" charset="0"/>
              </a:rPr>
              <a:t>Typical Sources of Savings:</a:t>
            </a:r>
          </a:p>
        </p:txBody>
      </p:sp>
      <p:sp>
        <p:nvSpPr>
          <p:cNvPr id="29" name="Text Box 6">
            <a:extLst>
              <a:ext uri="{FF2B5EF4-FFF2-40B4-BE49-F238E27FC236}">
                <a16:creationId xmlns:a16="http://schemas.microsoft.com/office/drawing/2014/main" id="{66B1648B-C36F-4102-941D-95D76779F7F4}"/>
              </a:ext>
            </a:extLst>
          </p:cNvPr>
          <p:cNvSpPr txBox="1">
            <a:spLocks noChangeArrowheads="1"/>
          </p:cNvSpPr>
          <p:nvPr/>
        </p:nvSpPr>
        <p:spPr bwMode="auto">
          <a:xfrm>
            <a:off x="5330536" y="1517946"/>
            <a:ext cx="35766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US" altLang="en-US" sz="1600" u="sng">
                <a:solidFill>
                  <a:srgbClr val="002060"/>
                </a:solidFill>
                <a:latin typeface="Verdana" panose="020B0604030504040204" pitchFamily="34" charset="0"/>
              </a:rPr>
              <a:t>Metrics</a:t>
            </a:r>
          </a:p>
        </p:txBody>
      </p:sp>
      <p:sp>
        <p:nvSpPr>
          <p:cNvPr id="30" name="Text Box 9">
            <a:extLst>
              <a:ext uri="{FF2B5EF4-FFF2-40B4-BE49-F238E27FC236}">
                <a16:creationId xmlns:a16="http://schemas.microsoft.com/office/drawing/2014/main" id="{888FDB52-3FCC-457E-B4CB-12B2BF870A8E}"/>
              </a:ext>
            </a:extLst>
          </p:cNvPr>
          <p:cNvSpPr txBox="1">
            <a:spLocks noChangeArrowheads="1"/>
          </p:cNvSpPr>
          <p:nvPr/>
        </p:nvSpPr>
        <p:spPr bwMode="auto">
          <a:xfrm>
            <a:off x="5140036" y="2035471"/>
            <a:ext cx="40735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Clr>
                <a:srgbClr val="800000"/>
              </a:buClr>
            </a:pPr>
            <a:r>
              <a:rPr lang="en-US" altLang="en-US" sz="1400" i="1">
                <a:solidFill>
                  <a:srgbClr val="000066"/>
                </a:solidFill>
                <a:latin typeface="Verdana" panose="020B0604030504040204" pitchFamily="34" charset="0"/>
              </a:rPr>
              <a:t>Expiring as % of total on-hand inventory:  SKUs, Units, Value</a:t>
            </a:r>
          </a:p>
        </p:txBody>
      </p:sp>
      <p:sp>
        <p:nvSpPr>
          <p:cNvPr id="31" name="AutoShape 10">
            <a:extLst>
              <a:ext uri="{FF2B5EF4-FFF2-40B4-BE49-F238E27FC236}">
                <a16:creationId xmlns:a16="http://schemas.microsoft.com/office/drawing/2014/main" id="{503FC9E2-798E-47A7-9536-1ACD462A897F}"/>
              </a:ext>
            </a:extLst>
          </p:cNvPr>
          <p:cNvSpPr>
            <a:spLocks noChangeArrowheads="1"/>
          </p:cNvSpPr>
          <p:nvPr/>
        </p:nvSpPr>
        <p:spPr bwMode="auto">
          <a:xfrm>
            <a:off x="4682836" y="2035471"/>
            <a:ext cx="457200" cy="352425"/>
          </a:xfrm>
          <a:prstGeom prst="rightArrow">
            <a:avLst>
              <a:gd name="adj1" fmla="val 50000"/>
              <a:gd name="adj2" fmla="val 37502"/>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3" name="AutoShape 11">
            <a:extLst>
              <a:ext uri="{FF2B5EF4-FFF2-40B4-BE49-F238E27FC236}">
                <a16:creationId xmlns:a16="http://schemas.microsoft.com/office/drawing/2014/main" id="{A6675B1B-EBE0-4ED9-8538-E1E6BBA42F95}"/>
              </a:ext>
            </a:extLst>
          </p:cNvPr>
          <p:cNvSpPr>
            <a:spLocks noChangeArrowheads="1"/>
          </p:cNvSpPr>
          <p:nvPr/>
        </p:nvSpPr>
        <p:spPr bwMode="auto">
          <a:xfrm>
            <a:off x="4682836" y="2991146"/>
            <a:ext cx="457200" cy="352425"/>
          </a:xfrm>
          <a:prstGeom prst="rightArrow">
            <a:avLst>
              <a:gd name="adj1" fmla="val 50000"/>
              <a:gd name="adj2" fmla="val 37502"/>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i="1">
              <a:latin typeface="Times New Roman" panose="02020603050405020304" pitchFamily="18" charset="0"/>
            </a:endParaRPr>
          </a:p>
        </p:txBody>
      </p:sp>
      <p:sp>
        <p:nvSpPr>
          <p:cNvPr id="34" name="AutoShape 12">
            <a:extLst>
              <a:ext uri="{FF2B5EF4-FFF2-40B4-BE49-F238E27FC236}">
                <a16:creationId xmlns:a16="http://schemas.microsoft.com/office/drawing/2014/main" id="{19444F46-ED0B-4607-BD2C-74C0442C9564}"/>
              </a:ext>
            </a:extLst>
          </p:cNvPr>
          <p:cNvSpPr>
            <a:spLocks noChangeArrowheads="1"/>
          </p:cNvSpPr>
          <p:nvPr/>
        </p:nvSpPr>
        <p:spPr bwMode="auto">
          <a:xfrm>
            <a:off x="4682836" y="4169071"/>
            <a:ext cx="457200" cy="352425"/>
          </a:xfrm>
          <a:prstGeom prst="rightArrow">
            <a:avLst>
              <a:gd name="adj1" fmla="val 50000"/>
              <a:gd name="adj2" fmla="val 37502"/>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i="1">
              <a:latin typeface="Times New Roman" panose="02020603050405020304" pitchFamily="18" charset="0"/>
            </a:endParaRPr>
          </a:p>
        </p:txBody>
      </p:sp>
      <p:sp>
        <p:nvSpPr>
          <p:cNvPr id="35" name="Text Box 14">
            <a:extLst>
              <a:ext uri="{FF2B5EF4-FFF2-40B4-BE49-F238E27FC236}">
                <a16:creationId xmlns:a16="http://schemas.microsoft.com/office/drawing/2014/main" id="{5D6EB197-A2B8-4B40-A6D3-D013C5AA2231}"/>
              </a:ext>
            </a:extLst>
          </p:cNvPr>
          <p:cNvSpPr txBox="1">
            <a:spLocks noChangeArrowheads="1"/>
          </p:cNvSpPr>
          <p:nvPr/>
        </p:nvSpPr>
        <p:spPr bwMode="auto">
          <a:xfrm>
            <a:off x="5140036" y="2710159"/>
            <a:ext cx="410527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Clr>
                <a:srgbClr val="800000"/>
              </a:buClr>
            </a:pPr>
            <a:r>
              <a:rPr lang="en-US" altLang="en-US" sz="1400" i="1">
                <a:solidFill>
                  <a:srgbClr val="000066"/>
                </a:solidFill>
                <a:latin typeface="Verdana" panose="020B0604030504040204" pitchFamily="34" charset="0"/>
              </a:rPr>
              <a:t>Inventory on-hand in relation to case volume:  SKUs, Units, Value</a:t>
            </a:r>
          </a:p>
        </p:txBody>
      </p:sp>
      <p:sp>
        <p:nvSpPr>
          <p:cNvPr id="36" name="Text Box 15">
            <a:extLst>
              <a:ext uri="{FF2B5EF4-FFF2-40B4-BE49-F238E27FC236}">
                <a16:creationId xmlns:a16="http://schemas.microsoft.com/office/drawing/2014/main" id="{66FAF1F6-AD5F-4E0E-91AE-32DB61CB204D}"/>
              </a:ext>
            </a:extLst>
          </p:cNvPr>
          <p:cNvSpPr txBox="1">
            <a:spLocks noChangeArrowheads="1"/>
          </p:cNvSpPr>
          <p:nvPr/>
        </p:nvSpPr>
        <p:spPr bwMode="auto">
          <a:xfrm>
            <a:off x="5140036" y="3221334"/>
            <a:ext cx="395922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ts val="963"/>
              </a:spcBef>
              <a:buClr>
                <a:srgbClr val="800000"/>
              </a:buClr>
            </a:pPr>
            <a:r>
              <a:rPr lang="en-US" altLang="en-US" sz="1400" i="1">
                <a:solidFill>
                  <a:srgbClr val="000066"/>
                </a:solidFill>
                <a:latin typeface="Verdana" panose="020B0604030504040204" pitchFamily="34" charset="0"/>
              </a:rPr>
              <a:t>Unused or infrequently used in the last 12 months as % of total on-hand inventory:  SKUs, Units, Value</a:t>
            </a:r>
          </a:p>
        </p:txBody>
      </p:sp>
      <p:sp>
        <p:nvSpPr>
          <p:cNvPr id="37" name="Text Box 15">
            <a:extLst>
              <a:ext uri="{FF2B5EF4-FFF2-40B4-BE49-F238E27FC236}">
                <a16:creationId xmlns:a16="http://schemas.microsoft.com/office/drawing/2014/main" id="{D0FD39C5-44C1-4258-9330-402E9FF27DFF}"/>
              </a:ext>
            </a:extLst>
          </p:cNvPr>
          <p:cNvSpPr txBox="1">
            <a:spLocks noChangeArrowheads="1"/>
          </p:cNvSpPr>
          <p:nvPr/>
        </p:nvSpPr>
        <p:spPr bwMode="auto">
          <a:xfrm>
            <a:off x="5140036" y="3961109"/>
            <a:ext cx="3959225"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Clr>
                <a:srgbClr val="800000"/>
              </a:buClr>
            </a:pPr>
            <a:r>
              <a:rPr lang="en-US" altLang="en-US" sz="1400" i="1">
                <a:solidFill>
                  <a:srgbClr val="000066"/>
                </a:solidFill>
                <a:latin typeface="Verdana" panose="020B0604030504040204" pitchFamily="34" charset="0"/>
              </a:rPr>
              <a:t>Purchased vs. consumed in relation to case volume:  SKUs, Units, Value</a:t>
            </a:r>
          </a:p>
        </p:txBody>
      </p:sp>
      <p:sp>
        <p:nvSpPr>
          <p:cNvPr id="38" name="Text Box 6">
            <a:extLst>
              <a:ext uri="{FF2B5EF4-FFF2-40B4-BE49-F238E27FC236}">
                <a16:creationId xmlns:a16="http://schemas.microsoft.com/office/drawing/2014/main" id="{F7BC0B7D-87A9-46F1-9EAB-C6BD1F5D517E}"/>
              </a:ext>
            </a:extLst>
          </p:cNvPr>
          <p:cNvSpPr txBox="1">
            <a:spLocks noChangeArrowheads="1"/>
          </p:cNvSpPr>
          <p:nvPr/>
        </p:nvSpPr>
        <p:spPr bwMode="auto">
          <a:xfrm>
            <a:off x="9108786" y="1517946"/>
            <a:ext cx="12890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FontTx/>
              <a:buNone/>
            </a:pPr>
            <a:r>
              <a:rPr lang="en-US" altLang="en-US" sz="1600" u="sng">
                <a:solidFill>
                  <a:srgbClr val="002060"/>
                </a:solidFill>
                <a:latin typeface="Verdana" panose="020B0604030504040204" pitchFamily="34" charset="0"/>
              </a:rPr>
              <a:t>Frequency</a:t>
            </a:r>
          </a:p>
        </p:txBody>
      </p:sp>
      <p:sp>
        <p:nvSpPr>
          <p:cNvPr id="56" name="Text Box 9">
            <a:extLst>
              <a:ext uri="{FF2B5EF4-FFF2-40B4-BE49-F238E27FC236}">
                <a16:creationId xmlns:a16="http://schemas.microsoft.com/office/drawing/2014/main" id="{3661EC70-9897-47A6-8D18-672AE1F59E30}"/>
              </a:ext>
            </a:extLst>
          </p:cNvPr>
          <p:cNvSpPr txBox="1">
            <a:spLocks noChangeArrowheads="1"/>
          </p:cNvSpPr>
          <p:nvPr/>
        </p:nvSpPr>
        <p:spPr bwMode="auto">
          <a:xfrm>
            <a:off x="9110374" y="2035471"/>
            <a:ext cx="1143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Clr>
                <a:srgbClr val="800000"/>
              </a:buClr>
              <a:buFontTx/>
              <a:buNone/>
            </a:pPr>
            <a:r>
              <a:rPr lang="en-US" altLang="en-US" sz="1400">
                <a:solidFill>
                  <a:srgbClr val="000066"/>
                </a:solidFill>
                <a:latin typeface="Verdana" panose="020B0604030504040204" pitchFamily="34" charset="0"/>
              </a:rPr>
              <a:t>Monthly</a:t>
            </a:r>
          </a:p>
        </p:txBody>
      </p:sp>
      <p:sp>
        <p:nvSpPr>
          <p:cNvPr id="57" name="Text Box 9">
            <a:extLst>
              <a:ext uri="{FF2B5EF4-FFF2-40B4-BE49-F238E27FC236}">
                <a16:creationId xmlns:a16="http://schemas.microsoft.com/office/drawing/2014/main" id="{C4468398-7EAE-4795-BEA7-5FA75997D946}"/>
              </a:ext>
            </a:extLst>
          </p:cNvPr>
          <p:cNvSpPr txBox="1">
            <a:spLocks noChangeArrowheads="1"/>
          </p:cNvSpPr>
          <p:nvPr/>
        </p:nvSpPr>
        <p:spPr bwMode="auto">
          <a:xfrm>
            <a:off x="9108786" y="2808584"/>
            <a:ext cx="11430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Clr>
                <a:srgbClr val="800000"/>
              </a:buClr>
              <a:buFontTx/>
              <a:buNone/>
            </a:pPr>
            <a:r>
              <a:rPr lang="en-US" altLang="en-US" sz="1400">
                <a:solidFill>
                  <a:srgbClr val="000066"/>
                </a:solidFill>
                <a:latin typeface="Verdana" panose="020B0604030504040204" pitchFamily="34" charset="0"/>
              </a:rPr>
              <a:t>Monthly</a:t>
            </a:r>
          </a:p>
        </p:txBody>
      </p:sp>
      <p:sp>
        <p:nvSpPr>
          <p:cNvPr id="58" name="Text Box 9">
            <a:extLst>
              <a:ext uri="{FF2B5EF4-FFF2-40B4-BE49-F238E27FC236}">
                <a16:creationId xmlns:a16="http://schemas.microsoft.com/office/drawing/2014/main" id="{C215B744-D722-424F-ABC7-7806AADAA4E7}"/>
              </a:ext>
            </a:extLst>
          </p:cNvPr>
          <p:cNvSpPr txBox="1">
            <a:spLocks noChangeArrowheads="1"/>
          </p:cNvSpPr>
          <p:nvPr/>
        </p:nvSpPr>
        <p:spPr bwMode="auto">
          <a:xfrm>
            <a:off x="9105611" y="3359446"/>
            <a:ext cx="1143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Clr>
                <a:srgbClr val="800000"/>
              </a:buClr>
              <a:buFontTx/>
              <a:buNone/>
            </a:pPr>
            <a:r>
              <a:rPr lang="en-US" altLang="en-US" sz="1400">
                <a:solidFill>
                  <a:srgbClr val="000066"/>
                </a:solidFill>
                <a:latin typeface="Verdana" panose="020B0604030504040204" pitchFamily="34" charset="0"/>
              </a:rPr>
              <a:t>Quarterly</a:t>
            </a:r>
          </a:p>
        </p:txBody>
      </p:sp>
      <p:sp>
        <p:nvSpPr>
          <p:cNvPr id="59" name="Text Box 9">
            <a:extLst>
              <a:ext uri="{FF2B5EF4-FFF2-40B4-BE49-F238E27FC236}">
                <a16:creationId xmlns:a16="http://schemas.microsoft.com/office/drawing/2014/main" id="{1B143A2E-171C-46CB-8061-86AFEC81373D}"/>
              </a:ext>
            </a:extLst>
          </p:cNvPr>
          <p:cNvSpPr txBox="1">
            <a:spLocks noChangeArrowheads="1"/>
          </p:cNvSpPr>
          <p:nvPr/>
        </p:nvSpPr>
        <p:spPr bwMode="auto">
          <a:xfrm>
            <a:off x="9102436" y="4092871"/>
            <a:ext cx="1143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Clr>
                <a:srgbClr val="800000"/>
              </a:buClr>
              <a:buFontTx/>
              <a:buNone/>
            </a:pPr>
            <a:r>
              <a:rPr lang="en-US" altLang="en-US" sz="1400">
                <a:solidFill>
                  <a:srgbClr val="000066"/>
                </a:solidFill>
                <a:latin typeface="Verdana" panose="020B0604030504040204" pitchFamily="34" charset="0"/>
              </a:rPr>
              <a:t>Monthly</a:t>
            </a:r>
          </a:p>
        </p:txBody>
      </p:sp>
      <p:sp>
        <p:nvSpPr>
          <p:cNvPr id="60" name="Text Box 9">
            <a:extLst>
              <a:ext uri="{FF2B5EF4-FFF2-40B4-BE49-F238E27FC236}">
                <a16:creationId xmlns:a16="http://schemas.microsoft.com/office/drawing/2014/main" id="{EC57F0F4-2C9B-470F-940D-F571715742E1}"/>
              </a:ext>
            </a:extLst>
          </p:cNvPr>
          <p:cNvSpPr txBox="1">
            <a:spLocks noChangeArrowheads="1"/>
          </p:cNvSpPr>
          <p:nvPr/>
        </p:nvSpPr>
        <p:spPr bwMode="auto">
          <a:xfrm>
            <a:off x="5140036" y="5112046"/>
            <a:ext cx="407352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Clr>
                <a:srgbClr val="800000"/>
              </a:buClr>
            </a:pPr>
            <a:r>
              <a:rPr lang="en-US" altLang="en-US" sz="1400" i="1">
                <a:solidFill>
                  <a:srgbClr val="000066"/>
                </a:solidFill>
                <a:latin typeface="Verdana" panose="020B0604030504040204" pitchFamily="34" charset="0"/>
              </a:rPr>
              <a:t>Opened not used totals and average per case:  SKUs, Units, Value</a:t>
            </a:r>
          </a:p>
        </p:txBody>
      </p:sp>
      <p:sp>
        <p:nvSpPr>
          <p:cNvPr id="61" name="Text Box 8">
            <a:extLst>
              <a:ext uri="{FF2B5EF4-FFF2-40B4-BE49-F238E27FC236}">
                <a16:creationId xmlns:a16="http://schemas.microsoft.com/office/drawing/2014/main" id="{E049CE7A-95DB-447D-B18F-1AB427315022}"/>
              </a:ext>
            </a:extLst>
          </p:cNvPr>
          <p:cNvSpPr txBox="1">
            <a:spLocks noChangeArrowheads="1"/>
          </p:cNvSpPr>
          <p:nvPr/>
        </p:nvSpPr>
        <p:spPr bwMode="auto">
          <a:xfrm>
            <a:off x="1482436" y="2035471"/>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Clr>
                <a:srgbClr val="800000"/>
              </a:buClr>
              <a:buFont typeface="Wingdings" panose="05000000000000000000" pitchFamily="2" charset="2"/>
              <a:buChar char="Ø"/>
            </a:pPr>
            <a:r>
              <a:rPr lang="en-US" altLang="en-US" sz="1600" b="1">
                <a:solidFill>
                  <a:srgbClr val="002060"/>
                </a:solidFill>
                <a:latin typeface="Verdana" panose="020B0604030504040204" pitchFamily="34" charset="0"/>
              </a:rPr>
              <a:t>Expiration control</a:t>
            </a:r>
            <a:endParaRPr lang="en-US" altLang="en-US" sz="1400" b="1" i="1">
              <a:solidFill>
                <a:srgbClr val="003399"/>
              </a:solidFill>
              <a:latin typeface="Verdana" panose="020B0604030504040204" pitchFamily="34" charset="0"/>
            </a:endParaRPr>
          </a:p>
        </p:txBody>
      </p:sp>
      <p:sp>
        <p:nvSpPr>
          <p:cNvPr id="62" name="Text Box 8">
            <a:extLst>
              <a:ext uri="{FF2B5EF4-FFF2-40B4-BE49-F238E27FC236}">
                <a16:creationId xmlns:a16="http://schemas.microsoft.com/office/drawing/2014/main" id="{6555F3F4-9114-47CE-A498-5DC25D9C6C37}"/>
              </a:ext>
            </a:extLst>
          </p:cNvPr>
          <p:cNvSpPr txBox="1">
            <a:spLocks noChangeArrowheads="1"/>
          </p:cNvSpPr>
          <p:nvPr/>
        </p:nvSpPr>
        <p:spPr bwMode="auto">
          <a:xfrm>
            <a:off x="1482436" y="2981621"/>
            <a:ext cx="3429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Clr>
                <a:srgbClr val="800000"/>
              </a:buClr>
              <a:buFont typeface="Wingdings" panose="05000000000000000000" pitchFamily="2" charset="2"/>
              <a:buChar char="Ø"/>
            </a:pPr>
            <a:r>
              <a:rPr lang="en-US" altLang="en-US" sz="1600" b="1">
                <a:solidFill>
                  <a:srgbClr val="002060"/>
                </a:solidFill>
                <a:latin typeface="Verdana" panose="020B0604030504040204" pitchFamily="34" charset="0"/>
              </a:rPr>
              <a:t>Inventory size reduction</a:t>
            </a:r>
            <a:endParaRPr lang="en-US" altLang="en-US" sz="1600" i="1">
              <a:solidFill>
                <a:srgbClr val="002060"/>
              </a:solidFill>
              <a:latin typeface="Verdana" panose="020B0604030504040204" pitchFamily="34" charset="0"/>
            </a:endParaRPr>
          </a:p>
        </p:txBody>
      </p:sp>
      <p:sp>
        <p:nvSpPr>
          <p:cNvPr id="63" name="Text Box 8">
            <a:extLst>
              <a:ext uri="{FF2B5EF4-FFF2-40B4-BE49-F238E27FC236}">
                <a16:creationId xmlns:a16="http://schemas.microsoft.com/office/drawing/2014/main" id="{817CFFE4-50FA-4D83-A0E1-AFAB18C776E4}"/>
              </a:ext>
            </a:extLst>
          </p:cNvPr>
          <p:cNvSpPr txBox="1">
            <a:spLocks noChangeArrowheads="1"/>
          </p:cNvSpPr>
          <p:nvPr/>
        </p:nvSpPr>
        <p:spPr bwMode="auto">
          <a:xfrm>
            <a:off x="1482436" y="4118271"/>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Clr>
                <a:srgbClr val="800000"/>
              </a:buClr>
              <a:buFont typeface="Wingdings" panose="05000000000000000000" pitchFamily="2" charset="2"/>
              <a:buChar char="Ø"/>
            </a:pPr>
            <a:r>
              <a:rPr lang="en-US" altLang="en-US" sz="1600" b="1">
                <a:solidFill>
                  <a:srgbClr val="002060"/>
                </a:solidFill>
                <a:latin typeface="Verdana" panose="020B0604030504040204" pitchFamily="34" charset="0"/>
              </a:rPr>
              <a:t>Reduction in product purchases</a:t>
            </a:r>
            <a:endParaRPr lang="en-US" altLang="en-US" sz="1600" i="1">
              <a:solidFill>
                <a:srgbClr val="002060"/>
              </a:solidFill>
              <a:latin typeface="Verdana" panose="020B0604030504040204" pitchFamily="34" charset="0"/>
            </a:endParaRPr>
          </a:p>
        </p:txBody>
      </p:sp>
      <p:sp>
        <p:nvSpPr>
          <p:cNvPr id="64" name="Rectangle 3">
            <a:extLst>
              <a:ext uri="{FF2B5EF4-FFF2-40B4-BE49-F238E27FC236}">
                <a16:creationId xmlns:a16="http://schemas.microsoft.com/office/drawing/2014/main" id="{8720EC81-003E-4607-A041-5E88CF3A8B52}"/>
              </a:ext>
            </a:extLst>
          </p:cNvPr>
          <p:cNvSpPr>
            <a:spLocks noChangeArrowheads="1"/>
          </p:cNvSpPr>
          <p:nvPr/>
        </p:nvSpPr>
        <p:spPr bwMode="auto">
          <a:xfrm>
            <a:off x="1482436" y="5083471"/>
            <a:ext cx="3429000" cy="919163"/>
          </a:xfrm>
          <a:prstGeom prst="rect">
            <a:avLst/>
          </a:prstGeom>
          <a:solidFill>
            <a:schemeClr val="accent1">
              <a:lumMod val="20000"/>
              <a:lumOff val="80000"/>
            </a:schemeClr>
          </a:solidFill>
          <a:ln w="9525">
            <a:no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cs typeface="+mn-cs"/>
            </a:endParaRPr>
          </a:p>
        </p:txBody>
      </p:sp>
      <p:sp>
        <p:nvSpPr>
          <p:cNvPr id="65" name="Text Box 8">
            <a:extLst>
              <a:ext uri="{FF2B5EF4-FFF2-40B4-BE49-F238E27FC236}">
                <a16:creationId xmlns:a16="http://schemas.microsoft.com/office/drawing/2014/main" id="{B900453B-E2ED-4AB9-BEA8-9D7A82AC4275}"/>
              </a:ext>
            </a:extLst>
          </p:cNvPr>
          <p:cNvSpPr txBox="1">
            <a:spLocks noChangeArrowheads="1"/>
          </p:cNvSpPr>
          <p:nvPr/>
        </p:nvSpPr>
        <p:spPr bwMode="auto">
          <a:xfrm>
            <a:off x="1482436" y="5264446"/>
            <a:ext cx="342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Clr>
                <a:srgbClr val="800000"/>
              </a:buClr>
              <a:buFont typeface="Wingdings" panose="05000000000000000000" pitchFamily="2" charset="2"/>
              <a:buChar char="Ø"/>
            </a:pPr>
            <a:r>
              <a:rPr lang="en-US" altLang="en-US" sz="1600" b="1">
                <a:solidFill>
                  <a:srgbClr val="002060"/>
                </a:solidFill>
                <a:latin typeface="Verdana" panose="020B0604030504040204" pitchFamily="34" charset="0"/>
              </a:rPr>
              <a:t>Clinical utilization management</a:t>
            </a:r>
            <a:endParaRPr lang="en-US" altLang="en-US" sz="1600" i="1">
              <a:solidFill>
                <a:srgbClr val="002060"/>
              </a:solidFill>
              <a:latin typeface="Verdana" panose="020B0604030504040204" pitchFamily="34" charset="0"/>
            </a:endParaRPr>
          </a:p>
        </p:txBody>
      </p:sp>
      <p:sp>
        <p:nvSpPr>
          <p:cNvPr id="66" name="AutoShape 12">
            <a:extLst>
              <a:ext uri="{FF2B5EF4-FFF2-40B4-BE49-F238E27FC236}">
                <a16:creationId xmlns:a16="http://schemas.microsoft.com/office/drawing/2014/main" id="{4248FCBC-112D-49B3-A546-169472BE8666}"/>
              </a:ext>
            </a:extLst>
          </p:cNvPr>
          <p:cNvSpPr>
            <a:spLocks noChangeArrowheads="1"/>
          </p:cNvSpPr>
          <p:nvPr/>
        </p:nvSpPr>
        <p:spPr bwMode="auto">
          <a:xfrm>
            <a:off x="4682836" y="5340646"/>
            <a:ext cx="457200" cy="352425"/>
          </a:xfrm>
          <a:prstGeom prst="rightArrow">
            <a:avLst>
              <a:gd name="adj1" fmla="val 50000"/>
              <a:gd name="adj2" fmla="val 37502"/>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b="1" i="1">
              <a:latin typeface="Times New Roman" panose="02020603050405020304" pitchFamily="18" charset="0"/>
            </a:endParaRPr>
          </a:p>
        </p:txBody>
      </p:sp>
      <p:sp>
        <p:nvSpPr>
          <p:cNvPr id="67" name="Text Box 9">
            <a:extLst>
              <a:ext uri="{FF2B5EF4-FFF2-40B4-BE49-F238E27FC236}">
                <a16:creationId xmlns:a16="http://schemas.microsoft.com/office/drawing/2014/main" id="{EF5C37B7-2395-4014-AD55-10AEC897E683}"/>
              </a:ext>
            </a:extLst>
          </p:cNvPr>
          <p:cNvSpPr txBox="1">
            <a:spLocks noChangeArrowheads="1"/>
          </p:cNvSpPr>
          <p:nvPr/>
        </p:nvSpPr>
        <p:spPr bwMode="auto">
          <a:xfrm>
            <a:off x="5140036" y="5588296"/>
            <a:ext cx="407352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Clr>
                <a:srgbClr val="800000"/>
              </a:buClr>
            </a:pPr>
            <a:r>
              <a:rPr lang="en-US" altLang="en-US" sz="1400" i="1">
                <a:solidFill>
                  <a:srgbClr val="000066"/>
                </a:solidFill>
                <a:latin typeface="Verdana" panose="020B0604030504040204" pitchFamily="34" charset="0"/>
              </a:rPr>
              <a:t>Cost per each type of case per physician</a:t>
            </a:r>
          </a:p>
        </p:txBody>
      </p:sp>
      <p:sp>
        <p:nvSpPr>
          <p:cNvPr id="68" name="Text Box 9">
            <a:extLst>
              <a:ext uri="{FF2B5EF4-FFF2-40B4-BE49-F238E27FC236}">
                <a16:creationId xmlns:a16="http://schemas.microsoft.com/office/drawing/2014/main" id="{F2745C7E-E577-43DE-817C-17419CE0E14B}"/>
              </a:ext>
            </a:extLst>
          </p:cNvPr>
          <p:cNvSpPr txBox="1">
            <a:spLocks noChangeArrowheads="1"/>
          </p:cNvSpPr>
          <p:nvPr/>
        </p:nvSpPr>
        <p:spPr bwMode="auto">
          <a:xfrm>
            <a:off x="9110374" y="5416846"/>
            <a:ext cx="1143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Clr>
                <a:srgbClr val="800000"/>
              </a:buClr>
              <a:buFontTx/>
              <a:buNone/>
            </a:pPr>
            <a:r>
              <a:rPr lang="en-US" altLang="en-US" sz="1400">
                <a:solidFill>
                  <a:srgbClr val="000066"/>
                </a:solidFill>
                <a:latin typeface="Verdana" panose="020B0604030504040204" pitchFamily="34" charset="0"/>
              </a:rPr>
              <a:t>Monthly</a:t>
            </a:r>
          </a:p>
        </p:txBody>
      </p:sp>
      <p:sp>
        <p:nvSpPr>
          <p:cNvPr id="69" name="Text Box 15">
            <a:extLst>
              <a:ext uri="{FF2B5EF4-FFF2-40B4-BE49-F238E27FC236}">
                <a16:creationId xmlns:a16="http://schemas.microsoft.com/office/drawing/2014/main" id="{0A62E36E-E074-4D6C-A74E-131024E4F654}"/>
              </a:ext>
            </a:extLst>
          </p:cNvPr>
          <p:cNvSpPr txBox="1">
            <a:spLocks noChangeArrowheads="1"/>
          </p:cNvSpPr>
          <p:nvPr/>
        </p:nvSpPr>
        <p:spPr bwMode="auto">
          <a:xfrm>
            <a:off x="5140036" y="4418309"/>
            <a:ext cx="4221967"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50000"/>
              </a:spcBef>
              <a:buClr>
                <a:srgbClr val="800000"/>
              </a:buClr>
            </a:pPr>
            <a:r>
              <a:rPr lang="en-US" altLang="en-US" sz="1400" i="1" dirty="0">
                <a:solidFill>
                  <a:srgbClr val="000066"/>
                </a:solidFill>
                <a:latin typeface="Verdana" panose="020B0604030504040204" pitchFamily="34" charset="0"/>
              </a:rPr>
              <a:t>On-hand value of items above suggested par levels (given consumption history)</a:t>
            </a:r>
          </a:p>
        </p:txBody>
      </p:sp>
      <p:sp>
        <p:nvSpPr>
          <p:cNvPr id="70" name="Text Box 9">
            <a:extLst>
              <a:ext uri="{FF2B5EF4-FFF2-40B4-BE49-F238E27FC236}">
                <a16:creationId xmlns:a16="http://schemas.microsoft.com/office/drawing/2014/main" id="{00580871-666A-46A2-BCDD-FC4ED2BE8E8E}"/>
              </a:ext>
            </a:extLst>
          </p:cNvPr>
          <p:cNvSpPr txBox="1">
            <a:spLocks noChangeArrowheads="1"/>
          </p:cNvSpPr>
          <p:nvPr/>
        </p:nvSpPr>
        <p:spPr bwMode="auto">
          <a:xfrm>
            <a:off x="9110374" y="4550071"/>
            <a:ext cx="11430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50000"/>
              </a:spcBef>
              <a:buClr>
                <a:srgbClr val="800000"/>
              </a:buClr>
              <a:buFontTx/>
              <a:buNone/>
            </a:pPr>
            <a:r>
              <a:rPr lang="en-US" altLang="en-US" sz="1400">
                <a:solidFill>
                  <a:srgbClr val="000066"/>
                </a:solidFill>
                <a:latin typeface="Verdana" panose="020B0604030504040204" pitchFamily="34" charset="0"/>
              </a:rPr>
              <a:t>Quarterly</a:t>
            </a:r>
          </a:p>
        </p:txBody>
      </p:sp>
      <p:cxnSp>
        <p:nvCxnSpPr>
          <p:cNvPr id="71" name="Straight Connector 70">
            <a:extLst>
              <a:ext uri="{FF2B5EF4-FFF2-40B4-BE49-F238E27FC236}">
                <a16:creationId xmlns:a16="http://schemas.microsoft.com/office/drawing/2014/main" id="{DE317756-71E5-401B-AB19-3BBA1270B1BE}"/>
              </a:ext>
            </a:extLst>
          </p:cNvPr>
          <p:cNvCxnSpPr>
            <a:cxnSpLocks/>
          </p:cNvCxnSpPr>
          <p:nvPr/>
        </p:nvCxnSpPr>
        <p:spPr>
          <a:xfrm>
            <a:off x="9178636" y="1700509"/>
            <a:ext cx="0" cy="46021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8351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Building the key performance indicators</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41" name="Text Box 4">
            <a:extLst>
              <a:ext uri="{FF2B5EF4-FFF2-40B4-BE49-F238E27FC236}">
                <a16:creationId xmlns:a16="http://schemas.microsoft.com/office/drawing/2014/main" id="{1BED1AE5-5BB3-47CE-B514-1A31F69B87D3}"/>
              </a:ext>
            </a:extLst>
          </p:cNvPr>
          <p:cNvSpPr txBox="1">
            <a:spLocks noChangeArrowheads="1"/>
          </p:cNvSpPr>
          <p:nvPr/>
        </p:nvSpPr>
        <p:spPr bwMode="auto">
          <a:xfrm>
            <a:off x="2946952" y="1260000"/>
            <a:ext cx="5638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Expiration Management</a:t>
            </a:r>
          </a:p>
        </p:txBody>
      </p:sp>
      <p:pic>
        <p:nvPicPr>
          <p:cNvPr id="42" name="Picture 41">
            <a:extLst>
              <a:ext uri="{FF2B5EF4-FFF2-40B4-BE49-F238E27FC236}">
                <a16:creationId xmlns:a16="http://schemas.microsoft.com/office/drawing/2014/main" id="{1D17527D-65D0-4683-9A0F-2ED66AEBA3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49" y="1755717"/>
            <a:ext cx="10554502" cy="4655382"/>
          </a:xfrm>
          <a:prstGeom prst="rect">
            <a:avLst/>
          </a:prstGeom>
        </p:spPr>
      </p:pic>
    </p:spTree>
    <p:custDataLst>
      <p:tags r:id="rId1"/>
    </p:custDataLst>
    <p:extLst>
      <p:ext uri="{BB962C8B-B14F-4D97-AF65-F5344CB8AC3E}">
        <p14:creationId xmlns:p14="http://schemas.microsoft.com/office/powerpoint/2010/main" val="375270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Building the key performance indicators</a:t>
            </a:r>
          </a:p>
        </p:txBody>
      </p:sp>
      <p:sp>
        <p:nvSpPr>
          <p:cNvPr id="41" name="Text Box 4">
            <a:extLst>
              <a:ext uri="{FF2B5EF4-FFF2-40B4-BE49-F238E27FC236}">
                <a16:creationId xmlns:a16="http://schemas.microsoft.com/office/drawing/2014/main" id="{1BED1AE5-5BB3-47CE-B514-1A31F69B87D3}"/>
              </a:ext>
            </a:extLst>
          </p:cNvPr>
          <p:cNvSpPr txBox="1">
            <a:spLocks noChangeArrowheads="1"/>
          </p:cNvSpPr>
          <p:nvPr/>
        </p:nvSpPr>
        <p:spPr bwMode="auto">
          <a:xfrm>
            <a:off x="2946952" y="1260000"/>
            <a:ext cx="5638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Unused Inventory Reduction</a:t>
            </a:r>
          </a:p>
        </p:txBody>
      </p:sp>
      <p:pic>
        <p:nvPicPr>
          <p:cNvPr id="4" name="Picture 3" descr="A close up of a map&#10;&#10;Description automatically generated">
            <a:extLst>
              <a:ext uri="{FF2B5EF4-FFF2-40B4-BE49-F238E27FC236}">
                <a16:creationId xmlns:a16="http://schemas.microsoft.com/office/drawing/2014/main" id="{2B13E2A3-6B0F-4937-8374-BC71C30E93A8}"/>
              </a:ext>
            </a:extLst>
          </p:cNvPr>
          <p:cNvPicPr>
            <a:picLocks noChangeAspect="1"/>
          </p:cNvPicPr>
          <p:nvPr/>
        </p:nvPicPr>
        <p:blipFill>
          <a:blip r:embed="rId3"/>
          <a:stretch>
            <a:fillRect/>
          </a:stretch>
        </p:blipFill>
        <p:spPr>
          <a:xfrm>
            <a:off x="1885269" y="1573931"/>
            <a:ext cx="8680026" cy="4921538"/>
          </a:xfrm>
          <a:prstGeom prst="rect">
            <a:avLst/>
          </a:prstGeom>
        </p:spPr>
      </p:pic>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Tree>
    <p:custDataLst>
      <p:tags r:id="rId1"/>
    </p:custDataLst>
    <p:extLst>
      <p:ext uri="{BB962C8B-B14F-4D97-AF65-F5344CB8AC3E}">
        <p14:creationId xmlns:p14="http://schemas.microsoft.com/office/powerpoint/2010/main" val="2053658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Building the key performance indicators</a:t>
            </a:r>
          </a:p>
        </p:txBody>
      </p:sp>
      <p:sp>
        <p:nvSpPr>
          <p:cNvPr id="41" name="Text Box 4">
            <a:extLst>
              <a:ext uri="{FF2B5EF4-FFF2-40B4-BE49-F238E27FC236}">
                <a16:creationId xmlns:a16="http://schemas.microsoft.com/office/drawing/2014/main" id="{1BED1AE5-5BB3-47CE-B514-1A31F69B87D3}"/>
              </a:ext>
            </a:extLst>
          </p:cNvPr>
          <p:cNvSpPr txBox="1">
            <a:spLocks noChangeArrowheads="1"/>
          </p:cNvSpPr>
          <p:nvPr/>
        </p:nvSpPr>
        <p:spPr bwMode="auto">
          <a:xfrm>
            <a:off x="2153995" y="1284131"/>
            <a:ext cx="7232894"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Alignment of Purchased and Consumed Inventory</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pic>
        <p:nvPicPr>
          <p:cNvPr id="6" name="Picture 5">
            <a:extLst>
              <a:ext uri="{FF2B5EF4-FFF2-40B4-BE49-F238E27FC236}">
                <a16:creationId xmlns:a16="http://schemas.microsoft.com/office/drawing/2014/main" id="{4E3B5410-F706-422E-810A-6956359349A4}"/>
              </a:ext>
            </a:extLst>
          </p:cNvPr>
          <p:cNvPicPr>
            <a:picLocks noChangeAspect="1"/>
          </p:cNvPicPr>
          <p:nvPr/>
        </p:nvPicPr>
        <p:blipFill>
          <a:blip r:embed="rId3"/>
          <a:stretch>
            <a:fillRect/>
          </a:stretch>
        </p:blipFill>
        <p:spPr>
          <a:xfrm>
            <a:off x="1789547" y="1727739"/>
            <a:ext cx="8125980" cy="4683360"/>
          </a:xfrm>
          <a:prstGeom prst="rect">
            <a:avLst/>
          </a:prstGeom>
        </p:spPr>
      </p:pic>
    </p:spTree>
    <p:custDataLst>
      <p:tags r:id="rId1"/>
    </p:custDataLst>
    <p:extLst>
      <p:ext uri="{BB962C8B-B14F-4D97-AF65-F5344CB8AC3E}">
        <p14:creationId xmlns:p14="http://schemas.microsoft.com/office/powerpoint/2010/main" val="3273236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Building the key performance indicators</a:t>
            </a:r>
          </a:p>
        </p:txBody>
      </p:sp>
      <p:sp>
        <p:nvSpPr>
          <p:cNvPr id="41" name="Text Box 4">
            <a:extLst>
              <a:ext uri="{FF2B5EF4-FFF2-40B4-BE49-F238E27FC236}">
                <a16:creationId xmlns:a16="http://schemas.microsoft.com/office/drawing/2014/main" id="{1BED1AE5-5BB3-47CE-B514-1A31F69B87D3}"/>
              </a:ext>
            </a:extLst>
          </p:cNvPr>
          <p:cNvSpPr txBox="1">
            <a:spLocks noChangeArrowheads="1"/>
          </p:cNvSpPr>
          <p:nvPr/>
        </p:nvSpPr>
        <p:spPr bwMode="auto">
          <a:xfrm>
            <a:off x="2153995" y="1284131"/>
            <a:ext cx="7232894"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en-US" altLang="en-US" sz="1800" b="1" dirty="0">
                <a:solidFill>
                  <a:srgbClr val="002060"/>
                </a:solidFill>
                <a:latin typeface="Verdana" pitchFamily="34" charset="0"/>
              </a:rPr>
              <a:t>Monitoring Unnecessary Waste at Consumption </a:t>
            </a:r>
            <a:br>
              <a:rPr lang="en-US" altLang="en-US" sz="1800" b="1" dirty="0">
                <a:solidFill>
                  <a:srgbClr val="002060"/>
                </a:solidFill>
                <a:latin typeface="Verdana" pitchFamily="34" charset="0"/>
              </a:rPr>
            </a:br>
            <a:r>
              <a:rPr lang="en-US" altLang="en-US" sz="1600" b="1" i="1" dirty="0">
                <a:solidFill>
                  <a:srgbClr val="002060"/>
                </a:solidFill>
                <a:latin typeface="Verdana" pitchFamily="34" charset="0"/>
              </a:rPr>
              <a:t>(Items Opened Not Used)</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pic>
        <p:nvPicPr>
          <p:cNvPr id="7" name="Picture 6">
            <a:extLst>
              <a:ext uri="{FF2B5EF4-FFF2-40B4-BE49-F238E27FC236}">
                <a16:creationId xmlns:a16="http://schemas.microsoft.com/office/drawing/2014/main" id="{3AA1D574-44AA-4A18-8664-F385CB2B103E}"/>
              </a:ext>
            </a:extLst>
          </p:cNvPr>
          <p:cNvPicPr>
            <a:picLocks noChangeAspect="1"/>
          </p:cNvPicPr>
          <p:nvPr/>
        </p:nvPicPr>
        <p:blipFill>
          <a:blip r:embed="rId3"/>
          <a:stretch>
            <a:fillRect/>
          </a:stretch>
        </p:blipFill>
        <p:spPr>
          <a:xfrm>
            <a:off x="1657726" y="1836012"/>
            <a:ext cx="8386387" cy="4525718"/>
          </a:xfrm>
          <a:prstGeom prst="rect">
            <a:avLst/>
          </a:prstGeom>
        </p:spPr>
      </p:pic>
    </p:spTree>
    <p:custDataLst>
      <p:tags r:id="rId1"/>
    </p:custDataLst>
    <p:extLst>
      <p:ext uri="{BB962C8B-B14F-4D97-AF65-F5344CB8AC3E}">
        <p14:creationId xmlns:p14="http://schemas.microsoft.com/office/powerpoint/2010/main" val="2582701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Lessons learned</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3" name="Rectangle 2">
            <a:extLst>
              <a:ext uri="{FF2B5EF4-FFF2-40B4-BE49-F238E27FC236}">
                <a16:creationId xmlns:a16="http://schemas.microsoft.com/office/drawing/2014/main" id="{E15D5A89-7386-4E1E-80D5-2F94FA7934E7}"/>
              </a:ext>
            </a:extLst>
          </p:cNvPr>
          <p:cNvSpPr/>
          <p:nvPr/>
        </p:nvSpPr>
        <p:spPr>
          <a:xfrm>
            <a:off x="738787" y="2224152"/>
            <a:ext cx="10845632" cy="2554545"/>
          </a:xfrm>
          <a:prstGeom prst="rect">
            <a:avLst/>
          </a:prstGeom>
        </p:spPr>
        <p:txBody>
          <a:bodyPr wrap="square">
            <a:spAutoFit/>
          </a:bodyPr>
          <a:lstStyle/>
          <a:p>
            <a:pPr marL="285750" indent="-285750">
              <a:buClr>
                <a:srgbClr val="C00000"/>
              </a:buClr>
              <a:buFont typeface="Wingdings" panose="05000000000000000000" pitchFamily="2" charset="2"/>
              <a:buChar char="Ø"/>
            </a:pPr>
            <a:r>
              <a:rPr lang="en-US" sz="2000" dirty="0">
                <a:solidFill>
                  <a:srgbClr val="002060"/>
                </a:solidFill>
              </a:rPr>
              <a:t>Engage all the key stakeholders early in the process to ensure alignment and resource availability</a:t>
            </a:r>
          </a:p>
          <a:p>
            <a:pPr marL="285750" indent="-285750">
              <a:buClr>
                <a:srgbClr val="C00000"/>
              </a:buClr>
              <a:buFont typeface="Wingdings" panose="05000000000000000000" pitchFamily="2" charset="2"/>
              <a:buChar char="Ø"/>
            </a:pPr>
            <a:r>
              <a:rPr lang="en-US" sz="2000" dirty="0">
                <a:solidFill>
                  <a:srgbClr val="002060"/>
                </a:solidFill>
              </a:rPr>
              <a:t>Stagger implementation ideally not to coincide with other major projects</a:t>
            </a:r>
          </a:p>
          <a:p>
            <a:pPr marL="285750" indent="-285750">
              <a:buClr>
                <a:srgbClr val="C00000"/>
              </a:buClr>
              <a:buFont typeface="Wingdings" panose="05000000000000000000" pitchFamily="2" charset="2"/>
              <a:buChar char="Ø"/>
            </a:pPr>
            <a:r>
              <a:rPr lang="en-US" sz="2000" dirty="0">
                <a:solidFill>
                  <a:srgbClr val="002060"/>
                </a:solidFill>
              </a:rPr>
              <a:t>Establish a baseline starting point to measure progress from there</a:t>
            </a:r>
          </a:p>
          <a:p>
            <a:pPr marL="285750" indent="-285750">
              <a:buClr>
                <a:srgbClr val="C00000"/>
              </a:buClr>
              <a:buFont typeface="Wingdings" panose="05000000000000000000" pitchFamily="2" charset="2"/>
              <a:buChar char="Ø"/>
            </a:pPr>
            <a:r>
              <a:rPr lang="en-US" sz="2000" dirty="0">
                <a:solidFill>
                  <a:srgbClr val="002060"/>
                </a:solidFill>
              </a:rPr>
              <a:t>Ensure administrative and physician leadership commitment and support</a:t>
            </a:r>
          </a:p>
          <a:p>
            <a:pPr marL="285750" indent="-285750">
              <a:buClr>
                <a:srgbClr val="C00000"/>
              </a:buClr>
              <a:buFont typeface="Wingdings" panose="05000000000000000000" pitchFamily="2" charset="2"/>
              <a:buChar char="Ø"/>
            </a:pPr>
            <a:endParaRPr lang="en-US" sz="2000" dirty="0">
              <a:solidFill>
                <a:srgbClr val="002060"/>
              </a:solidFill>
            </a:endParaRPr>
          </a:p>
          <a:p>
            <a:pPr marL="285750" indent="-285750">
              <a:buClr>
                <a:srgbClr val="C00000"/>
              </a:buClr>
              <a:buFont typeface="Wingdings" panose="05000000000000000000" pitchFamily="2" charset="2"/>
              <a:buChar char="Ø"/>
            </a:pPr>
            <a:r>
              <a:rPr lang="en-US" sz="2000" dirty="0">
                <a:solidFill>
                  <a:srgbClr val="002060"/>
                </a:solidFill>
              </a:rPr>
              <a:t>Build strong collaboration with and get support from Supply Chain</a:t>
            </a:r>
          </a:p>
          <a:p>
            <a:pPr marL="285750" indent="-285750">
              <a:buClr>
                <a:srgbClr val="C00000"/>
              </a:buClr>
              <a:buFont typeface="Wingdings" panose="05000000000000000000" pitchFamily="2" charset="2"/>
              <a:buChar char="Ø"/>
            </a:pPr>
            <a:r>
              <a:rPr lang="en-US" sz="2000" dirty="0">
                <a:solidFill>
                  <a:srgbClr val="002060"/>
                </a:solidFill>
              </a:rPr>
              <a:t>Establish clear roles &amp; responsibilities and accountabilities</a:t>
            </a:r>
          </a:p>
          <a:p>
            <a:pPr marL="285750" indent="-285750">
              <a:buClr>
                <a:srgbClr val="C00000"/>
              </a:buClr>
              <a:buFont typeface="Wingdings" panose="05000000000000000000" pitchFamily="2" charset="2"/>
              <a:buChar char="Ø"/>
            </a:pPr>
            <a:r>
              <a:rPr lang="en-US" sz="2000" dirty="0">
                <a:solidFill>
                  <a:srgbClr val="002060"/>
                </a:solidFill>
              </a:rPr>
              <a:t>Set up clear oversight mechanisms and performance expectations with supporting data &amp; KPIs</a:t>
            </a:r>
          </a:p>
        </p:txBody>
      </p:sp>
    </p:spTree>
    <p:custDataLst>
      <p:tags r:id="rId1"/>
    </p:custDataLst>
    <p:extLst>
      <p:ext uri="{BB962C8B-B14F-4D97-AF65-F5344CB8AC3E}">
        <p14:creationId xmlns:p14="http://schemas.microsoft.com/office/powerpoint/2010/main" val="3967161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9211-A862-C24B-811A-5C151DD73A5D}"/>
              </a:ext>
            </a:extLst>
          </p:cNvPr>
          <p:cNvSpPr>
            <a:spLocks noGrp="1"/>
          </p:cNvSpPr>
          <p:nvPr>
            <p:ph type="title"/>
          </p:nvPr>
        </p:nvSpPr>
        <p:spPr/>
        <p:txBody>
          <a:bodyPr/>
          <a:lstStyle/>
          <a:p>
            <a:r>
              <a:rPr lang="en-US" dirty="0"/>
              <a:t>Speakers</a:t>
            </a:r>
          </a:p>
        </p:txBody>
      </p:sp>
      <p:sp>
        <p:nvSpPr>
          <p:cNvPr id="5" name="Rectangle 4">
            <a:extLst>
              <a:ext uri="{FF2B5EF4-FFF2-40B4-BE49-F238E27FC236}">
                <a16:creationId xmlns:a16="http://schemas.microsoft.com/office/drawing/2014/main" id="{5BE00149-4362-46B8-9F92-4EC03AE790FC}"/>
              </a:ext>
            </a:extLst>
          </p:cNvPr>
          <p:cNvSpPr/>
          <p:nvPr/>
        </p:nvSpPr>
        <p:spPr>
          <a:xfrm>
            <a:off x="350218" y="1790317"/>
            <a:ext cx="5086485" cy="1631216"/>
          </a:xfrm>
          <a:prstGeom prst="rect">
            <a:avLst/>
          </a:prstGeom>
        </p:spPr>
        <p:txBody>
          <a:bodyPr wrap="square">
            <a:spAutoFit/>
          </a:bodyPr>
          <a:lstStyle/>
          <a:p>
            <a:r>
              <a:rPr lang="en-US" sz="2000" dirty="0">
                <a:solidFill>
                  <a:srgbClr val="222222"/>
                </a:solidFill>
                <a:latin typeface="Arial" panose="020B0604020202020204" pitchFamily="34" charset="0"/>
                <a:cs typeface="Arial" panose="020B0604020202020204" pitchFamily="34" charset="0"/>
              </a:rPr>
              <a:t>Russell Royer MBA, RCES, SA</a:t>
            </a:r>
          </a:p>
          <a:p>
            <a:r>
              <a:rPr lang="en-US" sz="2000" dirty="0">
                <a:solidFill>
                  <a:srgbClr val="222222"/>
                </a:solidFill>
                <a:latin typeface="Arial" panose="020B0604020202020204" pitchFamily="34" charset="0"/>
                <a:cs typeface="Arial" panose="020B0604020202020204" pitchFamily="34" charset="0"/>
              </a:rPr>
              <a:t>Director, Heart and Vascular</a:t>
            </a:r>
          </a:p>
          <a:p>
            <a:r>
              <a:rPr lang="en-US" sz="2000" dirty="0">
                <a:latin typeface="Arial" panose="020B0604020202020204" pitchFamily="34" charset="0"/>
                <a:cs typeface="Arial" panose="020B0604020202020204" pitchFamily="34" charset="0"/>
                <a:hlinkClick r:id="rId3"/>
              </a:rPr>
              <a:t>LLUMC | International Heart Institute</a:t>
            </a:r>
            <a:endParaRPr lang="en-US" sz="2000" dirty="0">
              <a:solidFill>
                <a:srgbClr val="222222"/>
              </a:solidFill>
              <a:latin typeface="Arial" panose="020B0604020202020204" pitchFamily="34" charset="0"/>
              <a:cs typeface="Arial" panose="020B0604020202020204" pitchFamily="34" charset="0"/>
            </a:endParaRPr>
          </a:p>
          <a:p>
            <a:r>
              <a:rPr lang="en-US" sz="2000" dirty="0">
                <a:solidFill>
                  <a:srgbClr val="1155CC"/>
                </a:solidFill>
                <a:latin typeface="Arial" panose="020B0604020202020204" pitchFamily="34" charset="0"/>
                <a:cs typeface="Arial" panose="020B0604020202020204" pitchFamily="34" charset="0"/>
                <a:hlinkClick r:id="rId4"/>
              </a:rPr>
              <a:t>RGRoyer@llu.edu</a:t>
            </a:r>
            <a:endParaRPr lang="en-US" sz="2000" dirty="0">
              <a:solidFill>
                <a:srgbClr val="1155CC"/>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Office: 909-558-4000 ext. 15765</a:t>
            </a:r>
            <a:endParaRPr lang="en-US" sz="2000" dirty="0">
              <a:solidFill>
                <a:srgbClr val="22222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F2D278A-D404-472C-8FBD-7C776B45E0DE}"/>
              </a:ext>
            </a:extLst>
          </p:cNvPr>
          <p:cNvSpPr/>
          <p:nvPr/>
        </p:nvSpPr>
        <p:spPr>
          <a:xfrm>
            <a:off x="428624" y="4171589"/>
            <a:ext cx="5216802" cy="2246769"/>
          </a:xfrm>
          <a:prstGeom prst="rect">
            <a:avLst/>
          </a:prstGeom>
        </p:spPr>
        <p:txBody>
          <a:bodyPr wrap="square">
            <a:spAutoFit/>
          </a:bodyPr>
          <a:lstStyle/>
          <a:p>
            <a:r>
              <a:rPr lang="en-US" sz="2000" dirty="0">
                <a:solidFill>
                  <a:srgbClr val="222222"/>
                </a:solidFill>
                <a:latin typeface="Arial" panose="020B0604020202020204" pitchFamily="34" charset="0"/>
              </a:rPr>
              <a:t>Lana Makhanik</a:t>
            </a:r>
            <a:br>
              <a:rPr lang="en-US" sz="2000" dirty="0"/>
            </a:br>
            <a:r>
              <a:rPr lang="en-US" sz="2000" dirty="0">
                <a:solidFill>
                  <a:srgbClr val="222222"/>
                </a:solidFill>
                <a:latin typeface="Arial" panose="020B0604020202020204" pitchFamily="34" charset="0"/>
              </a:rPr>
              <a:t>COO</a:t>
            </a:r>
            <a:br>
              <a:rPr lang="en-US" sz="2000" dirty="0"/>
            </a:br>
            <a:r>
              <a:rPr lang="en-US" sz="2000" dirty="0">
                <a:solidFill>
                  <a:srgbClr val="1155CC"/>
                </a:solidFill>
                <a:latin typeface="Arial" panose="020B0604020202020204" pitchFamily="34" charset="0"/>
                <a:hlinkClick r:id="rId5"/>
              </a:rPr>
              <a:t>VUEMED, Inc</a:t>
            </a:r>
            <a:r>
              <a:rPr lang="en-US" sz="2000" dirty="0">
                <a:solidFill>
                  <a:srgbClr val="222222"/>
                </a:solidFill>
                <a:latin typeface="Arial" panose="020B0604020202020204" pitchFamily="34" charset="0"/>
              </a:rPr>
              <a:t>.</a:t>
            </a:r>
            <a:endParaRPr lang="en-US" sz="2000" dirty="0"/>
          </a:p>
          <a:p>
            <a:r>
              <a:rPr lang="en-US" sz="2000" dirty="0">
                <a:solidFill>
                  <a:srgbClr val="222222"/>
                </a:solidFill>
                <a:latin typeface="Arial" panose="020B0604020202020204" pitchFamily="34" charset="0"/>
                <a:hlinkClick r:id="rId6"/>
              </a:rPr>
              <a:t>lmakhanik@vuemed.com</a:t>
            </a:r>
            <a:endParaRPr lang="en-US" sz="2000" dirty="0">
              <a:solidFill>
                <a:srgbClr val="222222"/>
              </a:solidFill>
              <a:latin typeface="Arial" panose="020B0604020202020204" pitchFamily="34" charset="0"/>
            </a:endParaRPr>
          </a:p>
          <a:p>
            <a:r>
              <a:rPr lang="en-US" sz="2000" dirty="0">
                <a:hlinkClick r:id="rId7"/>
              </a:rPr>
              <a:t>www.linkedin.com/in/lana-makhanik-b501a2/</a:t>
            </a:r>
            <a:endParaRPr lang="en-US" sz="2000" dirty="0"/>
          </a:p>
          <a:p>
            <a:r>
              <a:rPr lang="en-US" sz="2000" dirty="0">
                <a:solidFill>
                  <a:srgbClr val="222222"/>
                </a:solidFill>
                <a:latin typeface="Arial" panose="020B0604020202020204" pitchFamily="34" charset="0"/>
              </a:rPr>
              <a:t>(888) 948-0999</a:t>
            </a:r>
            <a:br>
              <a:rPr lang="en-US" sz="2000" dirty="0"/>
            </a:br>
            <a:endParaRPr lang="en-US" sz="2000" dirty="0"/>
          </a:p>
        </p:txBody>
      </p:sp>
    </p:spTree>
    <p:custDataLst>
      <p:tags r:id="rId1"/>
    </p:custDataLst>
    <p:extLst>
      <p:ext uri="{BB962C8B-B14F-4D97-AF65-F5344CB8AC3E}">
        <p14:creationId xmlns:p14="http://schemas.microsoft.com/office/powerpoint/2010/main" val="133666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What’s next on this journey</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6" name="Rectangle 5">
            <a:extLst>
              <a:ext uri="{FF2B5EF4-FFF2-40B4-BE49-F238E27FC236}">
                <a16:creationId xmlns:a16="http://schemas.microsoft.com/office/drawing/2014/main" id="{E56B405E-6D5E-43BB-9241-20D915BA442D}"/>
              </a:ext>
            </a:extLst>
          </p:cNvPr>
          <p:cNvSpPr/>
          <p:nvPr/>
        </p:nvSpPr>
        <p:spPr>
          <a:xfrm>
            <a:off x="1057891" y="2521977"/>
            <a:ext cx="8781317" cy="338554"/>
          </a:xfrm>
          <a:prstGeom prst="rect">
            <a:avLst/>
          </a:prstGeom>
        </p:spPr>
        <p:txBody>
          <a:bodyPr wrap="square">
            <a:spAutoFit/>
          </a:bodyPr>
          <a:lstStyle/>
          <a:p>
            <a:pPr marL="342900"/>
            <a:r>
              <a:rPr lang="en-US" sz="1600" b="1" dirty="0">
                <a:solidFill>
                  <a:srgbClr val="002060"/>
                </a:solidFill>
                <a:latin typeface="Calibri" panose="020F0502020204030204" pitchFamily="34" charset="0"/>
              </a:rPr>
              <a:t>We are focusing our efforts on understanding our own Cost/Value/Outcomes equation . . .</a:t>
            </a:r>
          </a:p>
        </p:txBody>
      </p:sp>
      <p:sp>
        <p:nvSpPr>
          <p:cNvPr id="8" name="Rectangle 7">
            <a:extLst>
              <a:ext uri="{FF2B5EF4-FFF2-40B4-BE49-F238E27FC236}">
                <a16:creationId xmlns:a16="http://schemas.microsoft.com/office/drawing/2014/main" id="{6E26E026-A8C0-42D3-9CF5-D87AB131FAE6}"/>
              </a:ext>
            </a:extLst>
          </p:cNvPr>
          <p:cNvSpPr/>
          <p:nvPr/>
        </p:nvSpPr>
        <p:spPr>
          <a:xfrm>
            <a:off x="3407583" y="3064474"/>
            <a:ext cx="6672269" cy="584775"/>
          </a:xfrm>
          <a:prstGeom prst="rect">
            <a:avLst/>
          </a:prstGeom>
        </p:spPr>
        <p:txBody>
          <a:bodyPr wrap="square">
            <a:spAutoFit/>
          </a:bodyPr>
          <a:lstStyle/>
          <a:p>
            <a:pPr marL="557213" indent="-214313">
              <a:buFont typeface="Arial" panose="020B0604020202020204" pitchFamily="34" charset="0"/>
              <a:buChar char="•"/>
            </a:pPr>
            <a:r>
              <a:rPr lang="en-US" sz="1600" dirty="0">
                <a:solidFill>
                  <a:srgbClr val="222222"/>
                </a:solidFill>
                <a:latin typeface="Calibri" panose="020F0502020204030204" pitchFamily="34" charset="0"/>
              </a:rPr>
              <a:t>Examining cost per physician for same procedures</a:t>
            </a:r>
          </a:p>
          <a:p>
            <a:pPr marL="557213" indent="-214313">
              <a:buFont typeface="Arial" panose="020B0604020202020204" pitchFamily="34" charset="0"/>
              <a:buChar char="•"/>
            </a:pPr>
            <a:r>
              <a:rPr lang="en-US" sz="1600" dirty="0">
                <a:solidFill>
                  <a:srgbClr val="222222"/>
                </a:solidFill>
                <a:latin typeface="Calibri" panose="020F0502020204030204" pitchFamily="34" charset="0"/>
              </a:rPr>
              <a:t>Eliminating variation &amp; standardizing clinical practice/utilization</a:t>
            </a:r>
          </a:p>
        </p:txBody>
      </p:sp>
      <p:sp>
        <p:nvSpPr>
          <p:cNvPr id="9" name="Rectangle 8">
            <a:extLst>
              <a:ext uri="{FF2B5EF4-FFF2-40B4-BE49-F238E27FC236}">
                <a16:creationId xmlns:a16="http://schemas.microsoft.com/office/drawing/2014/main" id="{DD5B7AD2-B90C-44AE-AC2F-0BB7E4D9CE5F}"/>
              </a:ext>
            </a:extLst>
          </p:cNvPr>
          <p:cNvSpPr/>
          <p:nvPr/>
        </p:nvSpPr>
        <p:spPr>
          <a:xfrm>
            <a:off x="792828" y="1453755"/>
            <a:ext cx="9556242" cy="707886"/>
          </a:xfrm>
          <a:prstGeom prst="rect">
            <a:avLst/>
          </a:prstGeom>
        </p:spPr>
        <p:txBody>
          <a:bodyPr wrap="square">
            <a:spAutoFit/>
          </a:bodyPr>
          <a:lstStyle/>
          <a:p>
            <a:pPr marL="182880"/>
            <a:r>
              <a:rPr lang="en-US" sz="2000" b="1" dirty="0">
                <a:solidFill>
                  <a:srgbClr val="002060"/>
                </a:solidFill>
                <a:latin typeface="Calibri" panose="020F0502020204030204" pitchFamily="34" charset="0"/>
              </a:rPr>
              <a:t>We solve healthcare supply chain issues by establishing a demand-driven supply chain model.  It starts with reliable data and its visibility between all industry partners.</a:t>
            </a:r>
          </a:p>
        </p:txBody>
      </p:sp>
      <p:sp>
        <p:nvSpPr>
          <p:cNvPr id="10" name="Rectangle 9">
            <a:extLst>
              <a:ext uri="{FF2B5EF4-FFF2-40B4-BE49-F238E27FC236}">
                <a16:creationId xmlns:a16="http://schemas.microsoft.com/office/drawing/2014/main" id="{3773D33B-C30A-4331-85EC-EA442B7D8140}"/>
              </a:ext>
            </a:extLst>
          </p:cNvPr>
          <p:cNvSpPr/>
          <p:nvPr/>
        </p:nvSpPr>
        <p:spPr>
          <a:xfrm>
            <a:off x="1234889" y="4084629"/>
            <a:ext cx="8398327" cy="584775"/>
          </a:xfrm>
          <a:prstGeom prst="rect">
            <a:avLst/>
          </a:prstGeom>
        </p:spPr>
        <p:txBody>
          <a:bodyPr wrap="square">
            <a:spAutoFit/>
          </a:bodyPr>
          <a:lstStyle/>
          <a:p>
            <a:pPr marL="342900"/>
            <a:r>
              <a:rPr lang="en-US" sz="1600" b="1" dirty="0">
                <a:solidFill>
                  <a:srgbClr val="002060"/>
                </a:solidFill>
                <a:latin typeface="Calibri" panose="020F0502020204030204" pitchFamily="34" charset="0"/>
              </a:rPr>
              <a:t>. . . And want to establish partnerships with suppliers who can support and contribute to our value equation</a:t>
            </a:r>
          </a:p>
        </p:txBody>
      </p:sp>
      <p:sp>
        <p:nvSpPr>
          <p:cNvPr id="11" name="Rectangle 10">
            <a:extLst>
              <a:ext uri="{FF2B5EF4-FFF2-40B4-BE49-F238E27FC236}">
                <a16:creationId xmlns:a16="http://schemas.microsoft.com/office/drawing/2014/main" id="{17ACC119-C30B-4EDD-B244-8E7300481994}"/>
              </a:ext>
            </a:extLst>
          </p:cNvPr>
          <p:cNvSpPr/>
          <p:nvPr/>
        </p:nvSpPr>
        <p:spPr>
          <a:xfrm>
            <a:off x="3334495" y="4877053"/>
            <a:ext cx="6559826" cy="584775"/>
          </a:xfrm>
          <a:prstGeom prst="rect">
            <a:avLst/>
          </a:prstGeom>
        </p:spPr>
        <p:txBody>
          <a:bodyPr wrap="square">
            <a:spAutoFit/>
          </a:bodyPr>
          <a:lstStyle/>
          <a:p>
            <a:pPr marL="557213" indent="-214313">
              <a:buFont typeface="Arial" panose="020B0604020202020204" pitchFamily="34" charset="0"/>
              <a:buChar char="•"/>
            </a:pPr>
            <a:r>
              <a:rPr lang="en-US" sz="1600" dirty="0">
                <a:solidFill>
                  <a:srgbClr val="222222"/>
                </a:solidFill>
                <a:latin typeface="Calibri" panose="020F0502020204030204" pitchFamily="34" charset="0"/>
              </a:rPr>
              <a:t>Suppliers need the data to help - we now have the data and </a:t>
            </a:r>
            <a:br>
              <a:rPr lang="en-US" sz="1600" dirty="0">
                <a:solidFill>
                  <a:srgbClr val="222222"/>
                </a:solidFill>
                <a:latin typeface="Calibri" panose="020F0502020204030204" pitchFamily="34" charset="0"/>
              </a:rPr>
            </a:br>
            <a:r>
              <a:rPr lang="en-US" sz="1600" dirty="0">
                <a:solidFill>
                  <a:srgbClr val="222222"/>
                </a:solidFill>
                <a:latin typeface="Calibri" panose="020F0502020204030204" pitchFamily="34" charset="0"/>
              </a:rPr>
              <a:t>ability to share it</a:t>
            </a:r>
          </a:p>
        </p:txBody>
      </p:sp>
      <p:pic>
        <p:nvPicPr>
          <p:cNvPr id="12" name="Graphic 11" descr="Research">
            <a:extLst>
              <a:ext uri="{FF2B5EF4-FFF2-40B4-BE49-F238E27FC236}">
                <a16:creationId xmlns:a16="http://schemas.microsoft.com/office/drawing/2014/main" id="{305AE1C0-CA9A-48FB-B65A-A403E77FD6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7939" y="2952539"/>
            <a:ext cx="914400" cy="914400"/>
          </a:xfrm>
          <a:prstGeom prst="rect">
            <a:avLst/>
          </a:prstGeom>
        </p:spPr>
      </p:pic>
      <p:pic>
        <p:nvPicPr>
          <p:cNvPr id="13" name="Graphic 12" descr="Handshake">
            <a:extLst>
              <a:ext uri="{FF2B5EF4-FFF2-40B4-BE49-F238E27FC236}">
                <a16:creationId xmlns:a16="http://schemas.microsoft.com/office/drawing/2014/main" id="{F4ECF3B3-8B90-4599-B17B-CDD724E09D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452" y="4782420"/>
            <a:ext cx="914400" cy="914400"/>
          </a:xfrm>
          <a:prstGeom prst="rect">
            <a:avLst/>
          </a:prstGeom>
        </p:spPr>
      </p:pic>
    </p:spTree>
    <p:custDataLst>
      <p:tags r:id="rId1"/>
    </p:custDataLst>
    <p:extLst>
      <p:ext uri="{BB962C8B-B14F-4D97-AF65-F5344CB8AC3E}">
        <p14:creationId xmlns:p14="http://schemas.microsoft.com/office/powerpoint/2010/main" val="1487481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The Power of actionable data</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pic>
        <p:nvPicPr>
          <p:cNvPr id="4" name="Picture 3">
            <a:extLst>
              <a:ext uri="{FF2B5EF4-FFF2-40B4-BE49-F238E27FC236}">
                <a16:creationId xmlns:a16="http://schemas.microsoft.com/office/drawing/2014/main" id="{D4A7C3A9-55AB-4A59-88D3-456764B54CCE}"/>
              </a:ext>
            </a:extLst>
          </p:cNvPr>
          <p:cNvPicPr>
            <a:picLocks noChangeAspect="1"/>
          </p:cNvPicPr>
          <p:nvPr/>
        </p:nvPicPr>
        <p:blipFill>
          <a:blip r:embed="rId3"/>
          <a:stretch>
            <a:fillRect/>
          </a:stretch>
        </p:blipFill>
        <p:spPr>
          <a:xfrm>
            <a:off x="1546477" y="1954695"/>
            <a:ext cx="8158142" cy="2340409"/>
          </a:xfrm>
          <a:prstGeom prst="rect">
            <a:avLst/>
          </a:prstGeom>
        </p:spPr>
      </p:pic>
      <p:sp>
        <p:nvSpPr>
          <p:cNvPr id="5" name="Rectangle 4">
            <a:extLst>
              <a:ext uri="{FF2B5EF4-FFF2-40B4-BE49-F238E27FC236}">
                <a16:creationId xmlns:a16="http://schemas.microsoft.com/office/drawing/2014/main" id="{FE0443E8-4A00-47A5-A1F9-45BE54E14FC9}"/>
              </a:ext>
            </a:extLst>
          </p:cNvPr>
          <p:cNvSpPr/>
          <p:nvPr/>
        </p:nvSpPr>
        <p:spPr>
          <a:xfrm>
            <a:off x="1202697" y="1410525"/>
            <a:ext cx="8608148" cy="400110"/>
          </a:xfrm>
          <a:prstGeom prst="rect">
            <a:avLst/>
          </a:prstGeom>
        </p:spPr>
        <p:txBody>
          <a:bodyPr wrap="square">
            <a:spAutoFit/>
          </a:bodyPr>
          <a:lstStyle/>
          <a:p>
            <a:pPr marL="342900" algn="ctr"/>
            <a:r>
              <a:rPr lang="en-US" sz="2000" b="1" i="1" dirty="0">
                <a:solidFill>
                  <a:srgbClr val="222222"/>
                </a:solidFill>
                <a:latin typeface="Calibri" panose="020F0502020204030204" pitchFamily="34" charset="0"/>
              </a:rPr>
              <a:t>Current dashboard:</a:t>
            </a:r>
          </a:p>
        </p:txBody>
      </p:sp>
    </p:spTree>
    <p:custDataLst>
      <p:tags r:id="rId1"/>
    </p:custDataLst>
    <p:extLst>
      <p:ext uri="{BB962C8B-B14F-4D97-AF65-F5344CB8AC3E}">
        <p14:creationId xmlns:p14="http://schemas.microsoft.com/office/powerpoint/2010/main" val="1504506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a:xfrm>
            <a:off x="93241" y="179004"/>
            <a:ext cx="10178290" cy="720524"/>
          </a:xfrm>
        </p:spPr>
        <p:txBody>
          <a:bodyPr>
            <a:noAutofit/>
          </a:bodyPr>
          <a:lstStyle/>
          <a:p>
            <a:r>
              <a:rPr lang="en-US" sz="2500" dirty="0"/>
              <a:t>The Power of actionable data</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5" name="Rectangle 4">
            <a:extLst>
              <a:ext uri="{FF2B5EF4-FFF2-40B4-BE49-F238E27FC236}">
                <a16:creationId xmlns:a16="http://schemas.microsoft.com/office/drawing/2014/main" id="{C29A69A5-D7D6-46FF-8869-C32EDAE595A7}"/>
              </a:ext>
            </a:extLst>
          </p:cNvPr>
          <p:cNvSpPr/>
          <p:nvPr/>
        </p:nvSpPr>
        <p:spPr>
          <a:xfrm>
            <a:off x="1145674" y="1931110"/>
            <a:ext cx="9409287" cy="4231928"/>
          </a:xfrm>
          <a:prstGeom prst="rect">
            <a:avLst/>
          </a:prstGeom>
        </p:spPr>
        <p:txBody>
          <a:bodyPr wrap="square">
            <a:spAutoFit/>
          </a:bodyPr>
          <a:lstStyle/>
          <a:p>
            <a:pPr marL="600075" indent="-257175">
              <a:spcAft>
                <a:spcPts val="600"/>
              </a:spcAft>
              <a:buClr>
                <a:srgbClr val="C00000"/>
              </a:buClr>
              <a:buFont typeface="+mj-lt"/>
              <a:buAutoNum type="arabicPeriod"/>
            </a:pPr>
            <a:r>
              <a:rPr lang="en-US" b="1" u="sng" dirty="0">
                <a:solidFill>
                  <a:srgbClr val="002060"/>
                </a:solidFill>
                <a:latin typeface="Calibri" panose="020F0502020204030204" pitchFamily="34" charset="0"/>
              </a:rPr>
              <a:t>Virtual Case Carts</a:t>
            </a:r>
          </a:p>
          <a:p>
            <a:pPr marL="942975" lvl="1" indent="-257175">
              <a:buFont typeface="Arial" panose="020B0604020202020204" pitchFamily="34" charset="0"/>
              <a:buChar char="•"/>
            </a:pPr>
            <a:r>
              <a:rPr lang="en-US" i="1" dirty="0">
                <a:solidFill>
                  <a:srgbClr val="002060"/>
                </a:solidFill>
                <a:latin typeface="Calibri" panose="020F0502020204030204" pitchFamily="34" charset="0"/>
              </a:rPr>
              <a:t>Supply demand planning based on scheduled cases (90%+ of cases are scheduled)</a:t>
            </a:r>
          </a:p>
          <a:p>
            <a:pPr marL="942975" lvl="1" indent="-257175">
              <a:spcAft>
                <a:spcPts val="600"/>
              </a:spcAft>
              <a:buFont typeface="Arial" panose="020B0604020202020204" pitchFamily="34" charset="0"/>
              <a:buChar char="•"/>
            </a:pPr>
            <a:r>
              <a:rPr lang="en-US" i="1" dirty="0">
                <a:solidFill>
                  <a:srgbClr val="002060"/>
                </a:solidFill>
                <a:latin typeface="Calibri" panose="020F0502020204030204" pitchFamily="34" charset="0"/>
              </a:rPr>
              <a:t>Use standardized “bill of materials” for each type of procedure </a:t>
            </a:r>
          </a:p>
          <a:p>
            <a:pPr marL="600075" indent="-257175">
              <a:spcAft>
                <a:spcPts val="600"/>
              </a:spcAft>
              <a:buClr>
                <a:srgbClr val="C00000"/>
              </a:buClr>
              <a:buFont typeface="+mj-lt"/>
              <a:buAutoNum type="arabicPeriod"/>
            </a:pPr>
            <a:r>
              <a:rPr lang="en-US" b="1" u="sng" dirty="0">
                <a:solidFill>
                  <a:srgbClr val="002060"/>
                </a:solidFill>
                <a:latin typeface="Calibri" panose="020F0502020204030204" pitchFamily="34" charset="0"/>
              </a:rPr>
              <a:t>Expiration Management</a:t>
            </a:r>
          </a:p>
          <a:p>
            <a:pPr marL="942975" lvl="1" indent="-257175">
              <a:buFont typeface="Arial" panose="020B0604020202020204" pitchFamily="34" charset="0"/>
              <a:buChar char="•"/>
            </a:pPr>
            <a:r>
              <a:rPr lang="en-US" i="1" dirty="0">
                <a:solidFill>
                  <a:srgbClr val="002060"/>
                </a:solidFill>
                <a:latin typeface="Calibri" panose="020F0502020204030204" pitchFamily="34" charset="0"/>
              </a:rPr>
              <a:t>Proactive view and management of expiring inventory</a:t>
            </a:r>
          </a:p>
          <a:p>
            <a:pPr marL="942975" lvl="1" indent="-257175">
              <a:spcAft>
                <a:spcPts val="600"/>
              </a:spcAft>
              <a:buFont typeface="Arial" panose="020B0604020202020204" pitchFamily="34" charset="0"/>
              <a:buChar char="•"/>
            </a:pPr>
            <a:r>
              <a:rPr lang="en-US" i="1" dirty="0">
                <a:solidFill>
                  <a:srgbClr val="002060"/>
                </a:solidFill>
                <a:latin typeface="Calibri" panose="020F0502020204030204" pitchFamily="34" charset="0"/>
              </a:rPr>
              <a:t>Typically inventory not used within 30 days of expiration, will expire unused</a:t>
            </a:r>
          </a:p>
          <a:p>
            <a:pPr marL="600075" indent="-257175">
              <a:spcAft>
                <a:spcPts val="600"/>
              </a:spcAft>
              <a:buClr>
                <a:srgbClr val="C00000"/>
              </a:buClr>
              <a:buFont typeface="+mj-lt"/>
              <a:buAutoNum type="arabicPeriod"/>
            </a:pPr>
            <a:r>
              <a:rPr lang="en-US" b="1" u="sng" dirty="0">
                <a:solidFill>
                  <a:srgbClr val="002060"/>
                </a:solidFill>
                <a:latin typeface="Calibri" panose="020F0502020204030204" pitchFamily="34" charset="0"/>
              </a:rPr>
              <a:t>Predictive Analytics</a:t>
            </a:r>
          </a:p>
          <a:p>
            <a:pPr marL="942975" lvl="1" indent="-257175">
              <a:buFont typeface="Arial" panose="020B0604020202020204" pitchFamily="34" charset="0"/>
              <a:buChar char="•"/>
            </a:pPr>
            <a:r>
              <a:rPr lang="en-US" i="1" dirty="0">
                <a:solidFill>
                  <a:srgbClr val="002060"/>
                </a:solidFill>
                <a:latin typeface="Calibri" panose="020F0502020204030204" pitchFamily="34" charset="0"/>
              </a:rPr>
              <a:t>Anticipate/sense the demand using accurate consumption data</a:t>
            </a:r>
          </a:p>
          <a:p>
            <a:pPr marL="942975" lvl="1" indent="-257175">
              <a:buFont typeface="Arial" panose="020B0604020202020204" pitchFamily="34" charset="0"/>
              <a:buChar char="•"/>
            </a:pPr>
            <a:r>
              <a:rPr lang="en-US" i="1" dirty="0">
                <a:solidFill>
                  <a:srgbClr val="002060"/>
                </a:solidFill>
                <a:latin typeface="Calibri" panose="020F0502020204030204" pitchFamily="34" charset="0"/>
              </a:rPr>
              <a:t>Optimize inventory carrying costs</a:t>
            </a:r>
          </a:p>
          <a:p>
            <a:pPr marL="942975" lvl="1" indent="-257175">
              <a:spcAft>
                <a:spcPts val="600"/>
              </a:spcAft>
              <a:buFont typeface="Arial" panose="020B0604020202020204" pitchFamily="34" charset="0"/>
              <a:buChar char="•"/>
            </a:pPr>
            <a:r>
              <a:rPr lang="en-US" i="1" dirty="0">
                <a:solidFill>
                  <a:srgbClr val="002060"/>
                </a:solidFill>
                <a:latin typeface="Calibri" panose="020F0502020204030204" pitchFamily="34" charset="0"/>
              </a:rPr>
              <a:t>Proactively offer viable alternatives in case of recalls or backorders</a:t>
            </a:r>
          </a:p>
          <a:p>
            <a:pPr marL="600075" indent="-257175">
              <a:spcAft>
                <a:spcPts val="600"/>
              </a:spcAft>
              <a:buClr>
                <a:srgbClr val="C00000"/>
              </a:buClr>
              <a:buFont typeface="+mj-lt"/>
              <a:buAutoNum type="arabicPeriod"/>
            </a:pPr>
            <a:r>
              <a:rPr lang="en-US" b="1" u="sng" dirty="0">
                <a:solidFill>
                  <a:srgbClr val="002060"/>
                </a:solidFill>
                <a:latin typeface="Calibri" panose="020F0502020204030204" pitchFamily="34" charset="0"/>
              </a:rPr>
              <a:t>Recall management (stock and patient notification)</a:t>
            </a:r>
          </a:p>
          <a:p>
            <a:pPr marL="942975" lvl="1" indent="-257175">
              <a:buFont typeface="Arial" panose="020B0604020202020204" pitchFamily="34" charset="0"/>
              <a:buChar char="•"/>
            </a:pPr>
            <a:r>
              <a:rPr lang="en-US" i="1" dirty="0">
                <a:solidFill>
                  <a:srgbClr val="002060"/>
                </a:solidFill>
                <a:latin typeface="Calibri" panose="020F0502020204030204" pitchFamily="34" charset="0"/>
              </a:rPr>
              <a:t>Ability to instantly track the status of a recalled item and its location in the supply chain</a:t>
            </a:r>
          </a:p>
          <a:p>
            <a:pPr marL="942975" lvl="1" indent="-257175">
              <a:buFont typeface="Arial" panose="020B0604020202020204" pitchFamily="34" charset="0"/>
              <a:buChar char="•"/>
            </a:pPr>
            <a:r>
              <a:rPr lang="en-US" i="1" dirty="0">
                <a:solidFill>
                  <a:srgbClr val="002060"/>
                </a:solidFill>
                <a:latin typeface="Calibri" panose="020F0502020204030204" pitchFamily="34" charset="0"/>
              </a:rPr>
              <a:t>Enable customers to quickly find &amp; remove recalled items &amp; notify patients if needed</a:t>
            </a:r>
          </a:p>
        </p:txBody>
      </p:sp>
      <p:sp>
        <p:nvSpPr>
          <p:cNvPr id="6" name="Rectangle 5">
            <a:extLst>
              <a:ext uri="{FF2B5EF4-FFF2-40B4-BE49-F238E27FC236}">
                <a16:creationId xmlns:a16="http://schemas.microsoft.com/office/drawing/2014/main" id="{42902A95-A83E-4BA5-A789-3285F10EFCC5}"/>
              </a:ext>
            </a:extLst>
          </p:cNvPr>
          <p:cNvSpPr/>
          <p:nvPr/>
        </p:nvSpPr>
        <p:spPr>
          <a:xfrm>
            <a:off x="1202697" y="1434743"/>
            <a:ext cx="8608148" cy="400110"/>
          </a:xfrm>
          <a:prstGeom prst="rect">
            <a:avLst/>
          </a:prstGeom>
        </p:spPr>
        <p:txBody>
          <a:bodyPr wrap="square">
            <a:spAutoFit/>
          </a:bodyPr>
          <a:lstStyle/>
          <a:p>
            <a:pPr marL="342900" algn="ctr"/>
            <a:r>
              <a:rPr lang="en-US" sz="2000" b="1" i="1" dirty="0">
                <a:solidFill>
                  <a:srgbClr val="222222"/>
                </a:solidFill>
                <a:latin typeface="Calibri" panose="020F0502020204030204" pitchFamily="34" charset="0"/>
              </a:rPr>
              <a:t>Future example scenarios:</a:t>
            </a:r>
          </a:p>
        </p:txBody>
      </p:sp>
    </p:spTree>
    <p:custDataLst>
      <p:tags r:id="rId1"/>
    </p:custDataLst>
    <p:extLst>
      <p:ext uri="{BB962C8B-B14F-4D97-AF65-F5344CB8AC3E}">
        <p14:creationId xmlns:p14="http://schemas.microsoft.com/office/powerpoint/2010/main" val="2509950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Help">
            <a:extLst>
              <a:ext uri="{FF2B5EF4-FFF2-40B4-BE49-F238E27FC236}">
                <a16:creationId xmlns:a16="http://schemas.microsoft.com/office/drawing/2014/main" id="{DD88496D-4DEC-4C43-B4BA-D502A369F6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75656" y="670340"/>
            <a:ext cx="2434447" cy="2434447"/>
          </a:xfrm>
          <a:prstGeom prst="rect">
            <a:avLst/>
          </a:prstGeom>
        </p:spPr>
      </p:pic>
      <p:sp>
        <p:nvSpPr>
          <p:cNvPr id="5" name="Text Box 1027">
            <a:extLst>
              <a:ext uri="{FF2B5EF4-FFF2-40B4-BE49-F238E27FC236}">
                <a16:creationId xmlns:a16="http://schemas.microsoft.com/office/drawing/2014/main" id="{892A15B1-756A-4CE0-85A2-A36A80CC0CC3}"/>
              </a:ext>
            </a:extLst>
          </p:cNvPr>
          <p:cNvSpPr txBox="1">
            <a:spLocks noChangeArrowheads="1"/>
          </p:cNvSpPr>
          <p:nvPr/>
        </p:nvSpPr>
        <p:spPr bwMode="auto">
          <a:xfrm>
            <a:off x="8803033" y="3279715"/>
            <a:ext cx="22259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ea typeface="MS PGothic" pitchFamily="34" charset="-128"/>
              </a:defRPr>
            </a:lvl1pPr>
            <a:lvl2pPr marL="742950" indent="-285750" algn="l" eaLnBrk="0" hangingPunct="0">
              <a:spcBef>
                <a:spcPct val="20000"/>
              </a:spcBef>
              <a:buChar char="–"/>
              <a:defRPr sz="2800">
                <a:solidFill>
                  <a:schemeClr val="tx1"/>
                </a:solidFill>
                <a:latin typeface="Times New Roman" pitchFamily="18" charset="0"/>
                <a:ea typeface="MS PGothic" pitchFamily="34" charset="-128"/>
              </a:defRPr>
            </a:lvl2pPr>
            <a:lvl3pPr marL="1143000" indent="-228600" algn="l" eaLnBrk="0" hangingPunct="0">
              <a:spcBef>
                <a:spcPct val="20000"/>
              </a:spcBef>
              <a:buChar char="•"/>
              <a:defRPr sz="2400">
                <a:solidFill>
                  <a:schemeClr val="tx1"/>
                </a:solidFill>
                <a:latin typeface="Times New Roman" pitchFamily="18" charset="0"/>
                <a:ea typeface="MS PGothic" pitchFamily="34" charset="-128"/>
              </a:defRPr>
            </a:lvl3pPr>
            <a:lvl4pPr marL="1600200" indent="-228600" algn="l" eaLnBrk="0" hangingPunct="0">
              <a:spcBef>
                <a:spcPct val="20000"/>
              </a:spcBef>
              <a:buChar char="–"/>
              <a:defRPr sz="2000">
                <a:solidFill>
                  <a:schemeClr val="tx1"/>
                </a:solidFill>
                <a:latin typeface="Times New Roman" pitchFamily="18" charset="0"/>
                <a:ea typeface="MS PGothic" pitchFamily="34" charset="-128"/>
              </a:defRPr>
            </a:lvl4pPr>
            <a:lvl5pPr marL="2057400" indent="-228600" algn="l"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hangingPunct="1">
              <a:spcBef>
                <a:spcPct val="50000"/>
              </a:spcBef>
              <a:buFontTx/>
              <a:buNone/>
              <a:defRPr/>
            </a:pPr>
            <a:r>
              <a:rPr lang="en-US" altLang="en-US" sz="2000" b="1" i="1" dirty="0">
                <a:solidFill>
                  <a:schemeClr val="tx1">
                    <a:lumMod val="50000"/>
                    <a:lumOff val="50000"/>
                  </a:schemeClr>
                </a:solidFill>
                <a:latin typeface="Verdana" pitchFamily="34" charset="0"/>
              </a:rPr>
              <a:t>QUESTIONS</a:t>
            </a:r>
          </a:p>
        </p:txBody>
      </p:sp>
    </p:spTree>
    <p:custDataLst>
      <p:tags r:id="rId1"/>
    </p:custDataLst>
    <p:extLst>
      <p:ext uri="{BB962C8B-B14F-4D97-AF65-F5344CB8AC3E}">
        <p14:creationId xmlns:p14="http://schemas.microsoft.com/office/powerpoint/2010/main" val="281568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DFA32E00-EC25-F241-BAC3-1E54065C94E3}"/>
              </a:ext>
            </a:extLst>
          </p:cNvPr>
          <p:cNvSpPr>
            <a:spLocks noGrp="1"/>
          </p:cNvSpPr>
          <p:nvPr>
            <p:ph idx="1"/>
          </p:nvPr>
        </p:nvSpPr>
        <p:spPr/>
        <p:txBody>
          <a:bodyPr/>
          <a:lstStyle/>
          <a:p>
            <a:pPr marL="400050" indent="-400050">
              <a:tabLst>
                <a:tab pos="569913" algn="l"/>
              </a:tabLst>
            </a:pPr>
            <a:r>
              <a:rPr lang="en-US" dirty="0"/>
              <a:t>Discuss the impact of UDI-compliant inventory management on financial, operational, and clinical processes/outcomes. </a:t>
            </a:r>
          </a:p>
          <a:p>
            <a:pPr defTabSz="460375"/>
            <a:r>
              <a:rPr lang="en-US" dirty="0"/>
              <a:t>  Develop KPIs for your organization to achieve inventory   	optimization and cost savings objectives </a:t>
            </a:r>
          </a:p>
          <a:p>
            <a:pPr defTabSz="460375"/>
            <a:r>
              <a:rPr lang="en-US" dirty="0"/>
              <a:t>  Recognize key functionalities of data capture solutions that meet the 	organization’s data/technology needs.</a:t>
            </a:r>
            <a:endParaRPr lang="en-US" sz="3200" dirty="0"/>
          </a:p>
          <a:p>
            <a:pPr marL="0" indent="0">
              <a:buNone/>
            </a:pPr>
            <a:endParaRPr lang="en-US" dirty="0"/>
          </a:p>
        </p:txBody>
      </p:sp>
      <p:sp>
        <p:nvSpPr>
          <p:cNvPr id="4" name="TextBox 3">
            <a:extLst>
              <a:ext uri="{FF2B5EF4-FFF2-40B4-BE49-F238E27FC236}">
                <a16:creationId xmlns:a16="http://schemas.microsoft.com/office/drawing/2014/main" id="{D0A9221D-D573-4C3E-AD03-CF83970FE4C0}"/>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Tree>
    <p:custDataLst>
      <p:tags r:id="rId1"/>
    </p:custDataLst>
    <p:extLst>
      <p:ext uri="{BB962C8B-B14F-4D97-AF65-F5344CB8AC3E}">
        <p14:creationId xmlns:p14="http://schemas.microsoft.com/office/powerpoint/2010/main" val="265609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p:txBody>
          <a:bodyPr/>
          <a:lstStyle/>
          <a:p>
            <a:r>
              <a:rPr lang="en-US" dirty="0"/>
              <a:t>About </a:t>
            </a:r>
            <a:r>
              <a:rPr lang="en-US" dirty="0" err="1"/>
              <a:t>loma</a:t>
            </a:r>
            <a:r>
              <a:rPr lang="en-US" dirty="0"/>
              <a:t> </a:t>
            </a:r>
            <a:r>
              <a:rPr lang="en-US" dirty="0" err="1"/>
              <a:t>linda</a:t>
            </a:r>
            <a:r>
              <a:rPr lang="en-US" dirty="0"/>
              <a:t> university med ctr</a:t>
            </a:r>
          </a:p>
        </p:txBody>
      </p:sp>
      <p:sp>
        <p:nvSpPr>
          <p:cNvPr id="4" name="Rectangle 3">
            <a:extLst>
              <a:ext uri="{FF2B5EF4-FFF2-40B4-BE49-F238E27FC236}">
                <a16:creationId xmlns:a16="http://schemas.microsoft.com/office/drawing/2014/main" id="{F33C68BB-6B9D-4F20-A0F8-91ECAD551E48}"/>
              </a:ext>
            </a:extLst>
          </p:cNvPr>
          <p:cNvSpPr/>
          <p:nvPr/>
        </p:nvSpPr>
        <p:spPr>
          <a:xfrm>
            <a:off x="659281" y="1705451"/>
            <a:ext cx="10512302" cy="4247317"/>
          </a:xfrm>
          <a:prstGeom prst="rect">
            <a:avLst/>
          </a:prstGeom>
        </p:spPr>
        <p:txBody>
          <a:bodyPr wrap="square">
            <a:spAutoFit/>
          </a:bodyPr>
          <a:lstStyle/>
          <a:p>
            <a:pPr marL="285750" indent="-285750">
              <a:spcBef>
                <a:spcPts val="300"/>
              </a:spcBef>
              <a:spcAft>
                <a:spcPts val="300"/>
              </a:spcAft>
              <a:buClr>
                <a:srgbClr val="C00000"/>
              </a:buClr>
              <a:buFont typeface="Wingdings" panose="05000000000000000000" pitchFamily="2" charset="2"/>
              <a:buChar char="v"/>
            </a:pPr>
            <a:r>
              <a:rPr lang="en-US" sz="2400" dirty="0">
                <a:solidFill>
                  <a:srgbClr val="002060"/>
                </a:solidFill>
                <a:latin typeface="+mj-lt"/>
                <a:ea typeface="Calibri" panose="020F0502020204030204" pitchFamily="34" charset="0"/>
                <a:cs typeface="Calibri" panose="020F0502020204030204" pitchFamily="34" charset="0"/>
              </a:rPr>
              <a:t>507-bed Academic Medical Center, part of Loma Linda University Health - a Seventh Day Adventist 6-hospital system</a:t>
            </a:r>
            <a:endParaRPr lang="en-US" sz="2400" dirty="0">
              <a:solidFill>
                <a:srgbClr val="002060"/>
              </a:solidFill>
              <a:latin typeface="+mj-lt"/>
              <a:ea typeface="Calibri" panose="020F0502020204030204" pitchFamily="34" charset="0"/>
              <a:cs typeface="Times New Roman" panose="02020603050405020304" pitchFamily="18" charset="0"/>
            </a:endParaRPr>
          </a:p>
          <a:p>
            <a:pPr marL="285750" indent="-285750">
              <a:spcBef>
                <a:spcPts val="300"/>
              </a:spcBef>
              <a:spcAft>
                <a:spcPts val="300"/>
              </a:spcAft>
              <a:buClr>
                <a:srgbClr val="C00000"/>
              </a:buClr>
              <a:buFont typeface="Wingdings" panose="05000000000000000000" pitchFamily="2" charset="2"/>
              <a:buChar char="v"/>
            </a:pPr>
            <a:r>
              <a:rPr lang="en-US" sz="2400" dirty="0">
                <a:solidFill>
                  <a:srgbClr val="002060"/>
                </a:solidFill>
                <a:latin typeface="+mj-lt"/>
                <a:ea typeface="Calibri" panose="020F0502020204030204" pitchFamily="34" charset="0"/>
                <a:cs typeface="Calibri" panose="020F0502020204030204" pitchFamily="34" charset="0"/>
              </a:rPr>
              <a:t>&gt;1.5 million annual outpatients; the only Level I trauma center for a region that covers more than 25 percent of the state of California.</a:t>
            </a:r>
            <a:endParaRPr lang="en-US" sz="2400" dirty="0">
              <a:solidFill>
                <a:srgbClr val="002060"/>
              </a:solidFill>
              <a:latin typeface="+mj-lt"/>
              <a:ea typeface="Calibri" panose="020F0502020204030204" pitchFamily="34" charset="0"/>
              <a:cs typeface="Times New Roman" panose="02020603050405020304" pitchFamily="18" charset="0"/>
            </a:endParaRPr>
          </a:p>
          <a:p>
            <a:pPr marL="285750" indent="-285750">
              <a:spcBef>
                <a:spcPts val="300"/>
              </a:spcBef>
              <a:spcAft>
                <a:spcPts val="300"/>
              </a:spcAft>
              <a:buClr>
                <a:srgbClr val="C00000"/>
              </a:buClr>
              <a:buFont typeface="Wingdings" panose="05000000000000000000" pitchFamily="2" charset="2"/>
              <a:buChar char="v"/>
            </a:pPr>
            <a:r>
              <a:rPr lang="en-US" sz="2400" dirty="0">
                <a:solidFill>
                  <a:srgbClr val="002060"/>
                </a:solidFill>
                <a:latin typeface="+mj-lt"/>
                <a:ea typeface="Calibri" panose="020F0502020204030204" pitchFamily="34" charset="0"/>
                <a:cs typeface="Calibri" panose="020F0502020204030204" pitchFamily="34" charset="0"/>
              </a:rPr>
              <a:t>Named a Best Hospital for 2018-19 and "high performing" in seven areas by U.S. News &amp; World Report</a:t>
            </a:r>
            <a:endParaRPr lang="en-US" sz="2400" dirty="0">
              <a:solidFill>
                <a:srgbClr val="002060"/>
              </a:solidFill>
              <a:latin typeface="+mj-lt"/>
              <a:ea typeface="Calibri" panose="020F0502020204030204" pitchFamily="34" charset="0"/>
              <a:cs typeface="Times New Roman" panose="02020603050405020304" pitchFamily="18" charset="0"/>
            </a:endParaRPr>
          </a:p>
          <a:p>
            <a:pPr marL="285750" indent="-285750">
              <a:spcBef>
                <a:spcPts val="300"/>
              </a:spcBef>
              <a:spcAft>
                <a:spcPts val="300"/>
              </a:spcAft>
              <a:buClr>
                <a:srgbClr val="C00000"/>
              </a:buClr>
              <a:buFont typeface="Wingdings" panose="05000000000000000000" pitchFamily="2" charset="2"/>
              <a:buChar char="v"/>
            </a:pPr>
            <a:r>
              <a:rPr lang="en-US" sz="2400" dirty="0">
                <a:solidFill>
                  <a:srgbClr val="002060"/>
                </a:solidFill>
                <a:latin typeface="+mj-lt"/>
                <a:ea typeface="Calibri" panose="020F0502020204030204" pitchFamily="34" charset="0"/>
                <a:cs typeface="Times New Roman" panose="02020603050405020304" pitchFamily="18" charset="0"/>
              </a:rPr>
              <a:t>The Medical Center and East Campus were also awarded an “A” for Patient Safety from the Leapfrog Group’s Fall 2018 Safety Grade</a:t>
            </a:r>
          </a:p>
          <a:p>
            <a:pPr marL="285750" indent="-285750">
              <a:spcBef>
                <a:spcPts val="300"/>
              </a:spcBef>
              <a:spcAft>
                <a:spcPts val="300"/>
              </a:spcAft>
              <a:buClr>
                <a:srgbClr val="C00000"/>
              </a:buClr>
              <a:buFont typeface="Wingdings" panose="05000000000000000000" pitchFamily="2" charset="2"/>
              <a:buChar char="v"/>
            </a:pPr>
            <a:r>
              <a:rPr lang="en-US" sz="2400" dirty="0">
                <a:solidFill>
                  <a:srgbClr val="002060"/>
                </a:solidFill>
                <a:latin typeface="+mj-lt"/>
                <a:ea typeface="Calibri" panose="020F0502020204030204" pitchFamily="34" charset="0"/>
                <a:cs typeface="Times New Roman" panose="02020603050405020304" pitchFamily="18" charset="0"/>
              </a:rPr>
              <a:t>Leading regional Heart &amp; Vascular center through the International Heart Institute (IHI)</a:t>
            </a:r>
          </a:p>
        </p:txBody>
      </p:sp>
      <p:sp>
        <p:nvSpPr>
          <p:cNvPr id="5" name="TextBox 4">
            <a:extLst>
              <a:ext uri="{FF2B5EF4-FFF2-40B4-BE49-F238E27FC236}">
                <a16:creationId xmlns:a16="http://schemas.microsoft.com/office/drawing/2014/main" id="{9FFB75FB-61A3-4AFE-B745-CAEA479673DC}"/>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Tree>
    <p:custDataLst>
      <p:tags r:id="rId1"/>
    </p:custDataLst>
    <p:extLst>
      <p:ext uri="{BB962C8B-B14F-4D97-AF65-F5344CB8AC3E}">
        <p14:creationId xmlns:p14="http://schemas.microsoft.com/office/powerpoint/2010/main" val="4065868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p:txBody>
          <a:bodyPr/>
          <a:lstStyle/>
          <a:p>
            <a:r>
              <a:rPr lang="en-US" dirty="0"/>
              <a:t>What Challenges we need to solve</a:t>
            </a:r>
          </a:p>
        </p:txBody>
      </p:sp>
      <p:sp>
        <p:nvSpPr>
          <p:cNvPr id="4" name="Rectangle 3">
            <a:extLst>
              <a:ext uri="{FF2B5EF4-FFF2-40B4-BE49-F238E27FC236}">
                <a16:creationId xmlns:a16="http://schemas.microsoft.com/office/drawing/2014/main" id="{69A12C0F-27C5-469E-B2EE-1E967B001DEA}"/>
              </a:ext>
            </a:extLst>
          </p:cNvPr>
          <p:cNvSpPr/>
          <p:nvPr/>
        </p:nvSpPr>
        <p:spPr>
          <a:xfrm>
            <a:off x="1144528" y="1716614"/>
            <a:ext cx="3502326" cy="369332"/>
          </a:xfrm>
          <a:prstGeom prst="rect">
            <a:avLst/>
          </a:prstGeom>
        </p:spPr>
        <p:txBody>
          <a:bodyPr wrap="square">
            <a:spAutoFit/>
          </a:bodyPr>
          <a:lstStyle/>
          <a:p>
            <a:pPr marL="342900" algn="ctr"/>
            <a:r>
              <a:rPr lang="en-US" b="1" i="1" dirty="0">
                <a:solidFill>
                  <a:srgbClr val="222222"/>
                </a:solidFill>
                <a:latin typeface="Calibri" panose="020F0502020204030204" pitchFamily="34" charset="0"/>
              </a:rPr>
              <a:t>Treat Higher Patient Acuity . . .</a:t>
            </a:r>
          </a:p>
        </p:txBody>
      </p:sp>
      <p:sp>
        <p:nvSpPr>
          <p:cNvPr id="5" name="Rectangle 4">
            <a:extLst>
              <a:ext uri="{FF2B5EF4-FFF2-40B4-BE49-F238E27FC236}">
                <a16:creationId xmlns:a16="http://schemas.microsoft.com/office/drawing/2014/main" id="{F3FA1D55-F565-4838-B96C-C67AD2B88522}"/>
              </a:ext>
            </a:extLst>
          </p:cNvPr>
          <p:cNvSpPr/>
          <p:nvPr/>
        </p:nvSpPr>
        <p:spPr>
          <a:xfrm>
            <a:off x="4828321" y="1716614"/>
            <a:ext cx="2268713" cy="369332"/>
          </a:xfrm>
          <a:prstGeom prst="rect">
            <a:avLst/>
          </a:prstGeom>
        </p:spPr>
        <p:txBody>
          <a:bodyPr wrap="square">
            <a:spAutoFit/>
          </a:bodyPr>
          <a:lstStyle/>
          <a:p>
            <a:pPr marL="342900"/>
            <a:r>
              <a:rPr lang="en-US" b="1" i="1" dirty="0">
                <a:solidFill>
                  <a:srgbClr val="222222"/>
                </a:solidFill>
                <a:latin typeface="Calibri" panose="020F0502020204030204" pitchFamily="34" charset="0"/>
              </a:rPr>
              <a:t>. . . At Lower Costs</a:t>
            </a:r>
          </a:p>
        </p:txBody>
      </p:sp>
      <p:sp>
        <p:nvSpPr>
          <p:cNvPr id="6" name="Rectangle 5">
            <a:extLst>
              <a:ext uri="{FF2B5EF4-FFF2-40B4-BE49-F238E27FC236}">
                <a16:creationId xmlns:a16="http://schemas.microsoft.com/office/drawing/2014/main" id="{86ACD62F-DE01-4875-8A9D-19612B4869B1}"/>
              </a:ext>
            </a:extLst>
          </p:cNvPr>
          <p:cNvSpPr/>
          <p:nvPr/>
        </p:nvSpPr>
        <p:spPr>
          <a:xfrm>
            <a:off x="7145648" y="1701764"/>
            <a:ext cx="3563679" cy="369332"/>
          </a:xfrm>
          <a:prstGeom prst="rect">
            <a:avLst/>
          </a:prstGeom>
        </p:spPr>
        <p:txBody>
          <a:bodyPr wrap="square">
            <a:spAutoFit/>
          </a:bodyPr>
          <a:lstStyle/>
          <a:p>
            <a:pPr marL="342900"/>
            <a:r>
              <a:rPr lang="en-US" b="1" i="1" dirty="0">
                <a:solidFill>
                  <a:srgbClr val="222222"/>
                </a:solidFill>
                <a:latin typeface="Calibri" panose="020F0502020204030204" pitchFamily="34" charset="0"/>
              </a:rPr>
              <a:t>. . .With Excellent Outcomes</a:t>
            </a:r>
          </a:p>
        </p:txBody>
      </p:sp>
      <p:sp>
        <p:nvSpPr>
          <p:cNvPr id="7" name="TextBox 6">
            <a:extLst>
              <a:ext uri="{FF2B5EF4-FFF2-40B4-BE49-F238E27FC236}">
                <a16:creationId xmlns:a16="http://schemas.microsoft.com/office/drawing/2014/main" id="{3B9AE6EA-51F3-42FF-AEE7-0F2401EF8D2E}"/>
              </a:ext>
            </a:extLst>
          </p:cNvPr>
          <p:cNvSpPr txBox="1"/>
          <p:nvPr/>
        </p:nvSpPr>
        <p:spPr>
          <a:xfrm>
            <a:off x="2040567" y="2397159"/>
            <a:ext cx="2109593" cy="360447"/>
          </a:xfrm>
          <a:prstGeom prst="rect">
            <a:avLst/>
          </a:prstGeom>
          <a:solidFill>
            <a:srgbClr val="FFFF00"/>
          </a:solidFill>
        </p:spPr>
        <p:txBody>
          <a:bodyPr wrap="square" rtlCol="0">
            <a:spAutoFit/>
          </a:bodyPr>
          <a:lstStyle/>
          <a:p>
            <a:r>
              <a:rPr lang="en-US" sz="1500" b="1" dirty="0">
                <a:solidFill>
                  <a:srgbClr val="0D107D"/>
                </a:solidFill>
                <a:latin typeface="Calibri" panose="020F0502020204030204" pitchFamily="34" charset="0"/>
              </a:rPr>
              <a:t>Supply Costs</a:t>
            </a:r>
          </a:p>
        </p:txBody>
      </p:sp>
      <p:sp>
        <p:nvSpPr>
          <p:cNvPr id="8" name="Up Arrow 47">
            <a:extLst>
              <a:ext uri="{FF2B5EF4-FFF2-40B4-BE49-F238E27FC236}">
                <a16:creationId xmlns:a16="http://schemas.microsoft.com/office/drawing/2014/main" id="{2A784241-CC00-4DFA-BF0A-193EC03F75A6}"/>
              </a:ext>
            </a:extLst>
          </p:cNvPr>
          <p:cNvSpPr/>
          <p:nvPr/>
        </p:nvSpPr>
        <p:spPr bwMode="auto">
          <a:xfrm>
            <a:off x="1793405" y="2460207"/>
            <a:ext cx="143212" cy="208608"/>
          </a:xfrm>
          <a:prstGeom prst="up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9" name="Up Arrow 46">
            <a:extLst>
              <a:ext uri="{FF2B5EF4-FFF2-40B4-BE49-F238E27FC236}">
                <a16:creationId xmlns:a16="http://schemas.microsoft.com/office/drawing/2014/main" id="{34ED3DC3-B25D-4C08-9A0C-6251C5EFA78D}"/>
              </a:ext>
            </a:extLst>
          </p:cNvPr>
          <p:cNvSpPr/>
          <p:nvPr/>
        </p:nvSpPr>
        <p:spPr bwMode="auto">
          <a:xfrm rot="10800000">
            <a:off x="4699008" y="3069246"/>
            <a:ext cx="143212" cy="208608"/>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11" name="Up Arrow 47">
            <a:extLst>
              <a:ext uri="{FF2B5EF4-FFF2-40B4-BE49-F238E27FC236}">
                <a16:creationId xmlns:a16="http://schemas.microsoft.com/office/drawing/2014/main" id="{AD7732AB-D729-40E7-8141-DB297D1065D2}"/>
              </a:ext>
            </a:extLst>
          </p:cNvPr>
          <p:cNvSpPr/>
          <p:nvPr/>
        </p:nvSpPr>
        <p:spPr bwMode="auto">
          <a:xfrm>
            <a:off x="1767312" y="2969525"/>
            <a:ext cx="143212" cy="208608"/>
          </a:xfrm>
          <a:prstGeom prst="up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12" name="TextBox 11">
            <a:extLst>
              <a:ext uri="{FF2B5EF4-FFF2-40B4-BE49-F238E27FC236}">
                <a16:creationId xmlns:a16="http://schemas.microsoft.com/office/drawing/2014/main" id="{4BF2DA1E-0D13-4632-8602-32A08DFC3E56}"/>
              </a:ext>
            </a:extLst>
          </p:cNvPr>
          <p:cNvSpPr txBox="1"/>
          <p:nvPr/>
        </p:nvSpPr>
        <p:spPr>
          <a:xfrm>
            <a:off x="2040567" y="3432206"/>
            <a:ext cx="2135687" cy="360447"/>
          </a:xfrm>
          <a:prstGeom prst="rect">
            <a:avLst/>
          </a:prstGeom>
          <a:solidFill>
            <a:srgbClr val="FFFF00"/>
          </a:solidFill>
        </p:spPr>
        <p:txBody>
          <a:bodyPr wrap="square" rtlCol="0">
            <a:spAutoFit/>
          </a:bodyPr>
          <a:lstStyle/>
          <a:p>
            <a:r>
              <a:rPr lang="en-US" sz="1500" b="1" dirty="0">
                <a:solidFill>
                  <a:srgbClr val="0D107D"/>
                </a:solidFill>
                <a:latin typeface="Calibri" panose="020F0502020204030204" pitchFamily="34" charset="0"/>
              </a:rPr>
              <a:t>Procedure Length</a:t>
            </a:r>
          </a:p>
        </p:txBody>
      </p:sp>
      <p:sp>
        <p:nvSpPr>
          <p:cNvPr id="13" name="Up Arrow 47">
            <a:extLst>
              <a:ext uri="{FF2B5EF4-FFF2-40B4-BE49-F238E27FC236}">
                <a16:creationId xmlns:a16="http://schemas.microsoft.com/office/drawing/2014/main" id="{D1B1E178-9045-45AB-9993-187E6155B4ED}"/>
              </a:ext>
            </a:extLst>
          </p:cNvPr>
          <p:cNvSpPr/>
          <p:nvPr/>
        </p:nvSpPr>
        <p:spPr bwMode="auto">
          <a:xfrm>
            <a:off x="1767312" y="3495254"/>
            <a:ext cx="143212" cy="208608"/>
          </a:xfrm>
          <a:prstGeom prst="up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14" name="TextBox 13">
            <a:extLst>
              <a:ext uri="{FF2B5EF4-FFF2-40B4-BE49-F238E27FC236}">
                <a16:creationId xmlns:a16="http://schemas.microsoft.com/office/drawing/2014/main" id="{DDD38AD7-6605-46F4-BAFB-4B0FFD4383DB}"/>
              </a:ext>
            </a:extLst>
          </p:cNvPr>
          <p:cNvSpPr txBox="1"/>
          <p:nvPr/>
        </p:nvSpPr>
        <p:spPr>
          <a:xfrm>
            <a:off x="2040567" y="3934922"/>
            <a:ext cx="2135687" cy="360447"/>
          </a:xfrm>
          <a:prstGeom prst="rect">
            <a:avLst/>
          </a:prstGeom>
          <a:solidFill>
            <a:srgbClr val="FFFF00"/>
          </a:solidFill>
        </p:spPr>
        <p:txBody>
          <a:bodyPr wrap="square" rtlCol="0">
            <a:spAutoFit/>
          </a:bodyPr>
          <a:lstStyle/>
          <a:p>
            <a:r>
              <a:rPr lang="en-US" sz="1500" b="1" dirty="0">
                <a:solidFill>
                  <a:srgbClr val="0D107D"/>
                </a:solidFill>
                <a:latin typeface="Calibri" panose="020F0502020204030204" pitchFamily="34" charset="0"/>
              </a:rPr>
              <a:t>Clinical Resources</a:t>
            </a:r>
          </a:p>
        </p:txBody>
      </p:sp>
      <p:sp>
        <p:nvSpPr>
          <p:cNvPr id="15" name="Up Arrow 47">
            <a:extLst>
              <a:ext uri="{FF2B5EF4-FFF2-40B4-BE49-F238E27FC236}">
                <a16:creationId xmlns:a16="http://schemas.microsoft.com/office/drawing/2014/main" id="{11CF26CE-5F86-4330-9647-E7ACFA883BA5}"/>
              </a:ext>
            </a:extLst>
          </p:cNvPr>
          <p:cNvSpPr/>
          <p:nvPr/>
        </p:nvSpPr>
        <p:spPr bwMode="auto">
          <a:xfrm>
            <a:off x="1767312" y="4017848"/>
            <a:ext cx="143212" cy="208608"/>
          </a:xfrm>
          <a:prstGeom prst="upArrow">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16" name="Rectangle 15">
            <a:extLst>
              <a:ext uri="{FF2B5EF4-FFF2-40B4-BE49-F238E27FC236}">
                <a16:creationId xmlns:a16="http://schemas.microsoft.com/office/drawing/2014/main" id="{D83DD395-FA8E-45B9-BE59-7388E3470373}"/>
              </a:ext>
            </a:extLst>
          </p:cNvPr>
          <p:cNvSpPr/>
          <p:nvPr/>
        </p:nvSpPr>
        <p:spPr>
          <a:xfrm>
            <a:off x="4871836" y="3551917"/>
            <a:ext cx="2181683" cy="617910"/>
          </a:xfrm>
          <a:prstGeom prst="rect">
            <a:avLst/>
          </a:prstGeom>
          <a:solidFill>
            <a:schemeClr val="accent6">
              <a:lumMod val="40000"/>
              <a:lumOff val="60000"/>
            </a:schemeClr>
          </a:solidFill>
        </p:spPr>
        <p:txBody>
          <a:bodyPr wrap="square">
            <a:spAutoFit/>
          </a:bodyPr>
          <a:lstStyle/>
          <a:p>
            <a:r>
              <a:rPr lang="en-US" sz="1500" b="1" dirty="0">
                <a:solidFill>
                  <a:srgbClr val="002060"/>
                </a:solidFill>
                <a:latin typeface="Calibri" panose="020F0502020204030204" pitchFamily="34" charset="0"/>
              </a:rPr>
              <a:t>Ensure purchases align w/need</a:t>
            </a:r>
          </a:p>
        </p:txBody>
      </p:sp>
      <p:sp>
        <p:nvSpPr>
          <p:cNvPr id="17" name="Rectangle 16">
            <a:extLst>
              <a:ext uri="{FF2B5EF4-FFF2-40B4-BE49-F238E27FC236}">
                <a16:creationId xmlns:a16="http://schemas.microsoft.com/office/drawing/2014/main" id="{B8971369-FF6C-4530-AEAC-605938DC572C}"/>
              </a:ext>
            </a:extLst>
          </p:cNvPr>
          <p:cNvSpPr/>
          <p:nvPr/>
        </p:nvSpPr>
        <p:spPr>
          <a:xfrm>
            <a:off x="4889088" y="2898689"/>
            <a:ext cx="2164431" cy="617910"/>
          </a:xfrm>
          <a:prstGeom prst="rect">
            <a:avLst/>
          </a:prstGeom>
          <a:solidFill>
            <a:schemeClr val="accent6">
              <a:lumMod val="40000"/>
              <a:lumOff val="60000"/>
            </a:schemeClr>
          </a:solidFill>
        </p:spPr>
        <p:txBody>
          <a:bodyPr wrap="square">
            <a:spAutoFit/>
          </a:bodyPr>
          <a:lstStyle/>
          <a:p>
            <a:r>
              <a:rPr lang="en-US" sz="1500" b="1" dirty="0">
                <a:solidFill>
                  <a:srgbClr val="002060"/>
                </a:solidFill>
                <a:latin typeface="Calibri" panose="020F0502020204030204" pitchFamily="34" charset="0"/>
              </a:rPr>
              <a:t>Inventory Carrying Costs</a:t>
            </a:r>
          </a:p>
        </p:txBody>
      </p:sp>
      <p:sp>
        <p:nvSpPr>
          <p:cNvPr id="19" name="Rectangle 18">
            <a:extLst>
              <a:ext uri="{FF2B5EF4-FFF2-40B4-BE49-F238E27FC236}">
                <a16:creationId xmlns:a16="http://schemas.microsoft.com/office/drawing/2014/main" id="{E2951E48-2FC8-4071-9342-C10F1A35D244}"/>
              </a:ext>
            </a:extLst>
          </p:cNvPr>
          <p:cNvSpPr/>
          <p:nvPr/>
        </p:nvSpPr>
        <p:spPr>
          <a:xfrm>
            <a:off x="4889088" y="4931116"/>
            <a:ext cx="2181683" cy="617910"/>
          </a:xfrm>
          <a:prstGeom prst="rect">
            <a:avLst/>
          </a:prstGeom>
          <a:solidFill>
            <a:schemeClr val="accent6">
              <a:lumMod val="40000"/>
              <a:lumOff val="60000"/>
            </a:schemeClr>
          </a:solidFill>
        </p:spPr>
        <p:txBody>
          <a:bodyPr wrap="square">
            <a:spAutoFit/>
          </a:bodyPr>
          <a:lstStyle/>
          <a:p>
            <a:r>
              <a:rPr lang="en-US" sz="1500" b="1" dirty="0">
                <a:solidFill>
                  <a:srgbClr val="002060"/>
                </a:solidFill>
                <a:latin typeface="Calibri" panose="020F0502020204030204" pitchFamily="34" charset="0"/>
              </a:rPr>
              <a:t>Clinical resources on non-clinical work</a:t>
            </a:r>
          </a:p>
        </p:txBody>
      </p:sp>
      <p:sp>
        <p:nvSpPr>
          <p:cNvPr id="20" name="Up Arrow 46">
            <a:extLst>
              <a:ext uri="{FF2B5EF4-FFF2-40B4-BE49-F238E27FC236}">
                <a16:creationId xmlns:a16="http://schemas.microsoft.com/office/drawing/2014/main" id="{2D32EE38-BF8D-4FE0-A795-2FAF45DDE889}"/>
              </a:ext>
            </a:extLst>
          </p:cNvPr>
          <p:cNvSpPr/>
          <p:nvPr/>
        </p:nvSpPr>
        <p:spPr bwMode="auto">
          <a:xfrm rot="10800000">
            <a:off x="4699008" y="5119568"/>
            <a:ext cx="143212" cy="208608"/>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21" name="Up Arrow 46">
            <a:extLst>
              <a:ext uri="{FF2B5EF4-FFF2-40B4-BE49-F238E27FC236}">
                <a16:creationId xmlns:a16="http://schemas.microsoft.com/office/drawing/2014/main" id="{B3CF439B-B835-48AB-A139-5845CC10483F}"/>
              </a:ext>
            </a:extLst>
          </p:cNvPr>
          <p:cNvSpPr/>
          <p:nvPr/>
        </p:nvSpPr>
        <p:spPr bwMode="auto">
          <a:xfrm rot="10800000">
            <a:off x="7551336" y="3079765"/>
            <a:ext cx="143212" cy="208608"/>
          </a:xfrm>
          <a:prstGeom prst="up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a:latin typeface="Times" charset="0"/>
            </a:endParaRPr>
          </a:p>
        </p:txBody>
      </p:sp>
      <p:sp>
        <p:nvSpPr>
          <p:cNvPr id="22" name="Rectangle 21">
            <a:extLst>
              <a:ext uri="{FF2B5EF4-FFF2-40B4-BE49-F238E27FC236}">
                <a16:creationId xmlns:a16="http://schemas.microsoft.com/office/drawing/2014/main" id="{56F9D9BD-10EB-45A2-B1E7-AF90E0C3CC95}"/>
              </a:ext>
            </a:extLst>
          </p:cNvPr>
          <p:cNvSpPr/>
          <p:nvPr/>
        </p:nvSpPr>
        <p:spPr>
          <a:xfrm>
            <a:off x="7724164" y="3551917"/>
            <a:ext cx="2181683" cy="553998"/>
          </a:xfrm>
          <a:prstGeom prst="rect">
            <a:avLst/>
          </a:prstGeom>
          <a:solidFill>
            <a:schemeClr val="accent2">
              <a:lumMod val="40000"/>
              <a:lumOff val="60000"/>
            </a:schemeClr>
          </a:solidFill>
        </p:spPr>
        <p:txBody>
          <a:bodyPr wrap="square">
            <a:spAutoFit/>
          </a:bodyPr>
          <a:lstStyle/>
          <a:p>
            <a:r>
              <a:rPr lang="en-US" sz="1500" b="1" dirty="0">
                <a:solidFill>
                  <a:srgbClr val="002060"/>
                </a:solidFill>
                <a:latin typeface="Calibri" panose="020F0502020204030204" pitchFamily="34" charset="0"/>
              </a:rPr>
              <a:t>Ensure accurate data in patient records</a:t>
            </a:r>
          </a:p>
        </p:txBody>
      </p:sp>
      <p:sp>
        <p:nvSpPr>
          <p:cNvPr id="23" name="Rectangle 22">
            <a:extLst>
              <a:ext uri="{FF2B5EF4-FFF2-40B4-BE49-F238E27FC236}">
                <a16:creationId xmlns:a16="http://schemas.microsoft.com/office/drawing/2014/main" id="{32F26645-FF51-4549-98C6-210A4F9CCFFD}"/>
              </a:ext>
            </a:extLst>
          </p:cNvPr>
          <p:cNvSpPr/>
          <p:nvPr/>
        </p:nvSpPr>
        <p:spPr>
          <a:xfrm>
            <a:off x="7741417" y="2898689"/>
            <a:ext cx="2164431" cy="617910"/>
          </a:xfrm>
          <a:prstGeom prst="rect">
            <a:avLst/>
          </a:prstGeom>
          <a:solidFill>
            <a:schemeClr val="accent2">
              <a:lumMod val="40000"/>
              <a:lumOff val="60000"/>
            </a:schemeClr>
          </a:solidFill>
        </p:spPr>
        <p:txBody>
          <a:bodyPr wrap="square">
            <a:spAutoFit/>
          </a:bodyPr>
          <a:lstStyle/>
          <a:p>
            <a:r>
              <a:rPr lang="en-US" sz="1500" b="1" dirty="0">
                <a:solidFill>
                  <a:srgbClr val="002060"/>
                </a:solidFill>
                <a:latin typeface="Calibri" panose="020F0502020204030204" pitchFamily="34" charset="0"/>
              </a:rPr>
              <a:t>Unnecessary variation in utilization</a:t>
            </a:r>
          </a:p>
        </p:txBody>
      </p:sp>
      <p:sp>
        <p:nvSpPr>
          <p:cNvPr id="24" name="Rectangle 23">
            <a:extLst>
              <a:ext uri="{FF2B5EF4-FFF2-40B4-BE49-F238E27FC236}">
                <a16:creationId xmlns:a16="http://schemas.microsoft.com/office/drawing/2014/main" id="{D0D013A7-C773-4E12-A666-758F3D8A2B25}"/>
              </a:ext>
            </a:extLst>
          </p:cNvPr>
          <p:cNvSpPr/>
          <p:nvPr/>
        </p:nvSpPr>
        <p:spPr>
          <a:xfrm>
            <a:off x="7724398" y="4236281"/>
            <a:ext cx="2181683" cy="553998"/>
          </a:xfrm>
          <a:prstGeom prst="rect">
            <a:avLst/>
          </a:prstGeom>
          <a:solidFill>
            <a:schemeClr val="accent2">
              <a:lumMod val="40000"/>
              <a:lumOff val="60000"/>
            </a:schemeClr>
          </a:solidFill>
        </p:spPr>
        <p:txBody>
          <a:bodyPr wrap="square">
            <a:spAutoFit/>
          </a:bodyPr>
          <a:lstStyle/>
          <a:p>
            <a:r>
              <a:rPr lang="en-US" sz="1500" b="1" dirty="0">
                <a:solidFill>
                  <a:srgbClr val="002060"/>
                </a:solidFill>
                <a:latin typeface="Calibri" panose="020F0502020204030204" pitchFamily="34" charset="0"/>
              </a:rPr>
              <a:t>Ensure no expired product placed in patient</a:t>
            </a:r>
          </a:p>
        </p:txBody>
      </p:sp>
      <p:sp>
        <p:nvSpPr>
          <p:cNvPr id="25" name="Rectangle 24">
            <a:extLst>
              <a:ext uri="{FF2B5EF4-FFF2-40B4-BE49-F238E27FC236}">
                <a16:creationId xmlns:a16="http://schemas.microsoft.com/office/drawing/2014/main" id="{683E611A-044A-4A00-8D98-15E7082623B4}"/>
              </a:ext>
            </a:extLst>
          </p:cNvPr>
          <p:cNvSpPr/>
          <p:nvPr/>
        </p:nvSpPr>
        <p:spPr>
          <a:xfrm>
            <a:off x="7724164" y="4931116"/>
            <a:ext cx="2181683" cy="617910"/>
          </a:xfrm>
          <a:prstGeom prst="rect">
            <a:avLst/>
          </a:prstGeom>
          <a:solidFill>
            <a:schemeClr val="accent2">
              <a:lumMod val="40000"/>
              <a:lumOff val="60000"/>
            </a:schemeClr>
          </a:solidFill>
        </p:spPr>
        <p:txBody>
          <a:bodyPr wrap="square">
            <a:spAutoFit/>
          </a:bodyPr>
          <a:lstStyle/>
          <a:p>
            <a:r>
              <a:rPr lang="en-US" sz="1500" b="1" dirty="0">
                <a:solidFill>
                  <a:srgbClr val="002060"/>
                </a:solidFill>
                <a:latin typeface="Calibri" panose="020F0502020204030204" pitchFamily="34" charset="0"/>
              </a:rPr>
              <a:t>Ensure swift recall management</a:t>
            </a:r>
          </a:p>
        </p:txBody>
      </p:sp>
      <p:sp>
        <p:nvSpPr>
          <p:cNvPr id="26" name="Scroll: Horizontal 25">
            <a:extLst>
              <a:ext uri="{FF2B5EF4-FFF2-40B4-BE49-F238E27FC236}">
                <a16:creationId xmlns:a16="http://schemas.microsoft.com/office/drawing/2014/main" id="{01373514-1F7D-45A3-B8F0-98C23F899ABF}"/>
              </a:ext>
            </a:extLst>
          </p:cNvPr>
          <p:cNvSpPr/>
          <p:nvPr/>
        </p:nvSpPr>
        <p:spPr>
          <a:xfrm>
            <a:off x="4905340" y="2370450"/>
            <a:ext cx="4922442" cy="40586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Opportunities to address w/inventory management</a:t>
            </a:r>
          </a:p>
        </p:txBody>
      </p:sp>
      <p:cxnSp>
        <p:nvCxnSpPr>
          <p:cNvPr id="27" name="Straight Connector 26">
            <a:extLst>
              <a:ext uri="{FF2B5EF4-FFF2-40B4-BE49-F238E27FC236}">
                <a16:creationId xmlns:a16="http://schemas.microsoft.com/office/drawing/2014/main" id="{4D9F75B2-2DB0-403C-8DF7-8FB3891E0AB3}"/>
              </a:ext>
            </a:extLst>
          </p:cNvPr>
          <p:cNvCxnSpPr>
            <a:cxnSpLocks/>
          </p:cNvCxnSpPr>
          <p:nvPr/>
        </p:nvCxnSpPr>
        <p:spPr>
          <a:xfrm flipH="1">
            <a:off x="4513693" y="1883964"/>
            <a:ext cx="37732" cy="4021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CADA114-EC72-4164-A737-A067AC897DF2}"/>
              </a:ext>
            </a:extLst>
          </p:cNvPr>
          <p:cNvCxnSpPr>
            <a:cxnSpLocks/>
          </p:cNvCxnSpPr>
          <p:nvPr/>
        </p:nvCxnSpPr>
        <p:spPr>
          <a:xfrm>
            <a:off x="7451109" y="1883964"/>
            <a:ext cx="0" cy="3971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D838F69-074E-45B6-B01C-BA5528E56D1F}"/>
              </a:ext>
            </a:extLst>
          </p:cNvPr>
          <p:cNvCxnSpPr>
            <a:cxnSpLocks/>
          </p:cNvCxnSpPr>
          <p:nvPr/>
        </p:nvCxnSpPr>
        <p:spPr>
          <a:xfrm>
            <a:off x="10382315" y="1886430"/>
            <a:ext cx="8798" cy="3919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B54AD9-CBAB-45C5-AC15-A7E1617C9142}"/>
              </a:ext>
            </a:extLst>
          </p:cNvPr>
          <p:cNvCxnSpPr>
            <a:cxnSpLocks/>
          </p:cNvCxnSpPr>
          <p:nvPr/>
        </p:nvCxnSpPr>
        <p:spPr>
          <a:xfrm>
            <a:off x="1587359" y="1810735"/>
            <a:ext cx="0" cy="408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2CC3BDD-8D08-4A2E-82CA-FD0E145395EA}"/>
              </a:ext>
            </a:extLst>
          </p:cNvPr>
          <p:cNvCxnSpPr/>
          <p:nvPr/>
        </p:nvCxnSpPr>
        <p:spPr>
          <a:xfrm>
            <a:off x="1592428" y="2036465"/>
            <a:ext cx="876840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35" name="Rectangle 34">
            <a:extLst>
              <a:ext uri="{FF2B5EF4-FFF2-40B4-BE49-F238E27FC236}">
                <a16:creationId xmlns:a16="http://schemas.microsoft.com/office/drawing/2014/main" id="{5F322CA9-23CA-435B-8028-74FA07F7008E}"/>
              </a:ext>
            </a:extLst>
          </p:cNvPr>
          <p:cNvSpPr/>
          <p:nvPr/>
        </p:nvSpPr>
        <p:spPr>
          <a:xfrm>
            <a:off x="4871836" y="4257692"/>
            <a:ext cx="2181683" cy="553998"/>
          </a:xfrm>
          <a:prstGeom prst="rect">
            <a:avLst/>
          </a:prstGeom>
          <a:solidFill>
            <a:schemeClr val="accent6">
              <a:lumMod val="40000"/>
              <a:lumOff val="60000"/>
            </a:schemeClr>
          </a:solidFill>
        </p:spPr>
        <p:txBody>
          <a:bodyPr wrap="square">
            <a:spAutoFit/>
          </a:bodyPr>
          <a:lstStyle/>
          <a:p>
            <a:r>
              <a:rPr lang="en-US" sz="1500" b="1" dirty="0">
                <a:solidFill>
                  <a:srgbClr val="002060"/>
                </a:solidFill>
                <a:latin typeface="Calibri" panose="020F0502020204030204" pitchFamily="34" charset="0"/>
              </a:rPr>
              <a:t>Ensure accurate charge capture &amp; billing</a:t>
            </a:r>
          </a:p>
        </p:txBody>
      </p:sp>
      <p:sp>
        <p:nvSpPr>
          <p:cNvPr id="36" name="TextBox 35">
            <a:extLst>
              <a:ext uri="{FF2B5EF4-FFF2-40B4-BE49-F238E27FC236}">
                <a16:creationId xmlns:a16="http://schemas.microsoft.com/office/drawing/2014/main" id="{AA24974F-24BB-4901-922C-4BF6CAC2B7C3}"/>
              </a:ext>
            </a:extLst>
          </p:cNvPr>
          <p:cNvSpPr txBox="1"/>
          <p:nvPr/>
        </p:nvSpPr>
        <p:spPr>
          <a:xfrm>
            <a:off x="2040567" y="2942590"/>
            <a:ext cx="2135687" cy="323165"/>
          </a:xfrm>
          <a:prstGeom prst="rect">
            <a:avLst/>
          </a:prstGeom>
          <a:solidFill>
            <a:srgbClr val="FFFF00"/>
          </a:solidFill>
        </p:spPr>
        <p:txBody>
          <a:bodyPr wrap="square" rtlCol="0">
            <a:spAutoFit/>
          </a:bodyPr>
          <a:lstStyle/>
          <a:p>
            <a:r>
              <a:rPr lang="en-US" sz="1500" b="1" dirty="0">
                <a:solidFill>
                  <a:srgbClr val="0D107D"/>
                </a:solidFill>
                <a:latin typeface="Calibri" panose="020F0502020204030204" pitchFamily="34" charset="0"/>
              </a:rPr>
              <a:t>Procedure Complexity</a:t>
            </a:r>
          </a:p>
        </p:txBody>
      </p:sp>
    </p:spTree>
    <p:custDataLst>
      <p:tags r:id="rId1"/>
    </p:custDataLst>
    <p:extLst>
      <p:ext uri="{BB962C8B-B14F-4D97-AF65-F5344CB8AC3E}">
        <p14:creationId xmlns:p14="http://schemas.microsoft.com/office/powerpoint/2010/main" val="31795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p:txBody>
          <a:bodyPr/>
          <a:lstStyle/>
          <a:p>
            <a:r>
              <a:rPr lang="en-US" dirty="0"/>
              <a:t>Where we started</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33" name="Rectangle 32">
            <a:extLst>
              <a:ext uri="{FF2B5EF4-FFF2-40B4-BE49-F238E27FC236}">
                <a16:creationId xmlns:a16="http://schemas.microsoft.com/office/drawing/2014/main" id="{1C4FC732-7820-4202-ACFE-2A4288D06F4C}"/>
              </a:ext>
            </a:extLst>
          </p:cNvPr>
          <p:cNvSpPr/>
          <p:nvPr/>
        </p:nvSpPr>
        <p:spPr>
          <a:xfrm>
            <a:off x="612913" y="2025708"/>
            <a:ext cx="11314043" cy="3215304"/>
          </a:xfrm>
          <a:prstGeom prst="rect">
            <a:avLst/>
          </a:prstGeom>
        </p:spPr>
        <p:txBody>
          <a:bodyPr wrap="square">
            <a:spAutoFit/>
          </a:bodyPr>
          <a:lstStyle/>
          <a:p>
            <a:pPr marL="173038" indent="-173038">
              <a:lnSpc>
                <a:spcPct val="107000"/>
              </a:lnSpc>
              <a:spcBef>
                <a:spcPts val="600"/>
              </a:spcBef>
              <a:spcAft>
                <a:spcPts val="600"/>
              </a:spcAft>
              <a:buClr>
                <a:srgbClr val="C00000"/>
              </a:buClr>
              <a:buFont typeface="Wingdings" panose="05000000000000000000" pitchFamily="2" charset="2"/>
              <a:buChar char="§"/>
            </a:pPr>
            <a:r>
              <a:rPr lang="en-US" sz="2400" dirty="0">
                <a:latin typeface="+mj-lt"/>
                <a:ea typeface="Calibri" panose="020F0502020204030204" pitchFamily="34" charset="0"/>
                <a:cs typeface="Times New Roman" panose="02020603050405020304" pitchFamily="18" charset="0"/>
              </a:rPr>
              <a:t>&lt;50% of cases with accurate supplies data captured</a:t>
            </a:r>
          </a:p>
          <a:p>
            <a:pPr marL="173038" indent="-173038">
              <a:lnSpc>
                <a:spcPct val="107000"/>
              </a:lnSpc>
              <a:spcBef>
                <a:spcPts val="600"/>
              </a:spcBef>
              <a:spcAft>
                <a:spcPts val="600"/>
              </a:spcAft>
              <a:buClr>
                <a:srgbClr val="C00000"/>
              </a:buClr>
              <a:buFont typeface="Wingdings" panose="05000000000000000000" pitchFamily="2" charset="2"/>
              <a:buChar char="§"/>
            </a:pPr>
            <a:r>
              <a:rPr lang="en-US" sz="2400" dirty="0">
                <a:latin typeface="+mj-lt"/>
                <a:ea typeface="Calibri" panose="020F0502020204030204" pitchFamily="34" charset="0"/>
                <a:cs typeface="Times New Roman" panose="02020603050405020304" pitchFamily="18" charset="0"/>
              </a:rPr>
              <a:t>&gt;50% of items on-hand with no traceable purchase history</a:t>
            </a:r>
          </a:p>
          <a:p>
            <a:pPr marL="173038" indent="-173038">
              <a:lnSpc>
                <a:spcPct val="107000"/>
              </a:lnSpc>
              <a:spcBef>
                <a:spcPts val="600"/>
              </a:spcBef>
              <a:spcAft>
                <a:spcPts val="600"/>
              </a:spcAft>
              <a:buClr>
                <a:srgbClr val="C00000"/>
              </a:buClr>
              <a:buFont typeface="Wingdings" panose="05000000000000000000" pitchFamily="2" charset="2"/>
              <a:buChar char="§"/>
            </a:pPr>
            <a:r>
              <a:rPr lang="en-US" sz="2400" dirty="0">
                <a:latin typeface="+mj-lt"/>
                <a:ea typeface="Calibri" panose="020F0502020204030204" pitchFamily="34" charset="0"/>
                <a:cs typeface="Times New Roman" panose="02020603050405020304" pitchFamily="18" charset="0"/>
              </a:rPr>
              <a:t>Fragmented &amp; siloed management of items between clinical, supply chain, finance, and IT</a:t>
            </a:r>
          </a:p>
          <a:p>
            <a:pPr marL="173038" indent="-173038">
              <a:lnSpc>
                <a:spcPct val="107000"/>
              </a:lnSpc>
              <a:spcBef>
                <a:spcPts val="600"/>
              </a:spcBef>
              <a:spcAft>
                <a:spcPts val="600"/>
              </a:spcAft>
              <a:buClr>
                <a:srgbClr val="C00000"/>
              </a:buClr>
              <a:buFont typeface="Wingdings" panose="05000000000000000000" pitchFamily="2" charset="2"/>
              <a:buChar char="§"/>
            </a:pPr>
            <a:r>
              <a:rPr lang="en-US" sz="2400" dirty="0">
                <a:latin typeface="+mj-lt"/>
                <a:ea typeface="Calibri" panose="020F0502020204030204" pitchFamily="34" charset="0"/>
                <a:cs typeface="Times New Roman" panose="02020603050405020304" pitchFamily="18" charset="0"/>
              </a:rPr>
              <a:t>Manual handling of all inventory-related tasks</a:t>
            </a:r>
          </a:p>
          <a:p>
            <a:pPr marL="173038" indent="-173038">
              <a:lnSpc>
                <a:spcPct val="107000"/>
              </a:lnSpc>
              <a:spcBef>
                <a:spcPts val="600"/>
              </a:spcBef>
              <a:spcAft>
                <a:spcPts val="600"/>
              </a:spcAft>
              <a:buClr>
                <a:srgbClr val="C00000"/>
              </a:buClr>
              <a:buFont typeface="Wingdings" panose="05000000000000000000" pitchFamily="2" charset="2"/>
              <a:buChar char="§"/>
            </a:pPr>
            <a:r>
              <a:rPr lang="en-US" sz="2400" dirty="0">
                <a:latin typeface="+mj-lt"/>
                <a:ea typeface="Calibri" panose="020F0502020204030204" pitchFamily="34" charset="0"/>
                <a:cs typeface="Times New Roman" panose="02020603050405020304" pitchFamily="18" charset="0"/>
              </a:rPr>
              <a:t>No visibility of on-hand data</a:t>
            </a:r>
          </a:p>
          <a:p>
            <a:pPr marL="173038" indent="-173038">
              <a:lnSpc>
                <a:spcPct val="107000"/>
              </a:lnSpc>
              <a:spcBef>
                <a:spcPts val="600"/>
              </a:spcBef>
              <a:spcAft>
                <a:spcPts val="600"/>
              </a:spcAft>
              <a:buClr>
                <a:srgbClr val="C00000"/>
              </a:buClr>
              <a:buFont typeface="Wingdings" panose="05000000000000000000" pitchFamily="2" charset="2"/>
              <a:buChar char="§"/>
            </a:pPr>
            <a:r>
              <a:rPr lang="en-US" sz="2400" dirty="0">
                <a:latin typeface="+mj-lt"/>
                <a:ea typeface="Calibri" panose="020F0502020204030204" pitchFamily="34" charset="0"/>
                <a:cs typeface="Times New Roman" panose="02020603050405020304" pitchFamily="18" charset="0"/>
              </a:rPr>
              <a:t>High rates of wasted and unused inventory</a:t>
            </a:r>
          </a:p>
        </p:txBody>
      </p:sp>
    </p:spTree>
    <p:custDataLst>
      <p:tags r:id="rId1"/>
    </p:custDataLst>
    <p:extLst>
      <p:ext uri="{BB962C8B-B14F-4D97-AF65-F5344CB8AC3E}">
        <p14:creationId xmlns:p14="http://schemas.microsoft.com/office/powerpoint/2010/main" val="33891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p:txBody>
          <a:bodyPr/>
          <a:lstStyle/>
          <a:p>
            <a:r>
              <a:rPr lang="en-US" dirty="0"/>
              <a:t>Project goals</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5" name="Rectangle 4">
            <a:extLst>
              <a:ext uri="{FF2B5EF4-FFF2-40B4-BE49-F238E27FC236}">
                <a16:creationId xmlns:a16="http://schemas.microsoft.com/office/drawing/2014/main" id="{CDC410D6-9046-4D2C-88CE-4F098E24AFF4}"/>
              </a:ext>
            </a:extLst>
          </p:cNvPr>
          <p:cNvSpPr/>
          <p:nvPr/>
        </p:nvSpPr>
        <p:spPr>
          <a:xfrm>
            <a:off x="960783" y="2340633"/>
            <a:ext cx="8534399" cy="2117183"/>
          </a:xfrm>
          <a:prstGeom prst="rect">
            <a:avLst/>
          </a:prstGeom>
        </p:spPr>
        <p:txBody>
          <a:bodyPr wrap="square">
            <a:spAutoFit/>
          </a:bodyPr>
          <a:lstStyle/>
          <a:p>
            <a:pPr marL="457200" indent="-457200">
              <a:lnSpc>
                <a:spcPct val="107000"/>
              </a:lnSpc>
              <a:spcBef>
                <a:spcPts val="600"/>
              </a:spcBef>
              <a:spcAft>
                <a:spcPts val="600"/>
              </a:spcAft>
              <a:buClr>
                <a:srgbClr val="C00000"/>
              </a:buClr>
              <a:buFont typeface="+mj-lt"/>
              <a:buAutoNum type="arabicPeriod"/>
            </a:pPr>
            <a:r>
              <a:rPr lang="en-US" sz="2400" b="1" dirty="0">
                <a:solidFill>
                  <a:srgbClr val="002060"/>
                </a:solidFill>
                <a:latin typeface="+mj-lt"/>
                <a:ea typeface="Calibri" panose="020F0502020204030204" pitchFamily="34" charset="0"/>
                <a:cs typeface="Times New Roman" panose="02020603050405020304" pitchFamily="18" charset="0"/>
              </a:rPr>
              <a:t>Gain full visibility and control over supply spend and utilization</a:t>
            </a:r>
          </a:p>
          <a:p>
            <a:pPr marL="457200" indent="-457200">
              <a:lnSpc>
                <a:spcPct val="107000"/>
              </a:lnSpc>
              <a:spcBef>
                <a:spcPts val="600"/>
              </a:spcBef>
              <a:spcAft>
                <a:spcPts val="600"/>
              </a:spcAft>
              <a:buClr>
                <a:srgbClr val="C00000"/>
              </a:buClr>
              <a:buFont typeface="+mj-lt"/>
              <a:buAutoNum type="arabicPeriod"/>
            </a:pPr>
            <a:r>
              <a:rPr lang="en-US" sz="2400" b="1" dirty="0">
                <a:solidFill>
                  <a:srgbClr val="002060"/>
                </a:solidFill>
                <a:latin typeface="+mj-lt"/>
                <a:ea typeface="Calibri" panose="020F0502020204030204" pitchFamily="34" charset="0"/>
                <a:cs typeface="Times New Roman" panose="02020603050405020304" pitchFamily="18" charset="0"/>
              </a:rPr>
              <a:t>Optimize inventory size and composition to meet clinical needs</a:t>
            </a:r>
          </a:p>
          <a:p>
            <a:pPr marL="457200" indent="-457200">
              <a:lnSpc>
                <a:spcPct val="107000"/>
              </a:lnSpc>
              <a:spcBef>
                <a:spcPts val="600"/>
              </a:spcBef>
              <a:spcAft>
                <a:spcPts val="600"/>
              </a:spcAft>
              <a:buClr>
                <a:srgbClr val="C00000"/>
              </a:buClr>
              <a:buFont typeface="+mj-lt"/>
              <a:buAutoNum type="arabicPeriod"/>
            </a:pPr>
            <a:r>
              <a:rPr lang="en-US" sz="2400" b="1" dirty="0">
                <a:solidFill>
                  <a:srgbClr val="002060"/>
                </a:solidFill>
                <a:latin typeface="+mj-lt"/>
                <a:ea typeface="Calibri" panose="020F0502020204030204" pitchFamily="34" charset="0"/>
                <a:cs typeface="Times New Roman" panose="02020603050405020304" pitchFamily="18" charset="0"/>
              </a:rPr>
              <a:t>Reduce unnecessary product variation </a:t>
            </a:r>
          </a:p>
          <a:p>
            <a:pPr marL="457200" indent="-457200">
              <a:lnSpc>
                <a:spcPct val="107000"/>
              </a:lnSpc>
              <a:spcBef>
                <a:spcPts val="600"/>
              </a:spcBef>
              <a:spcAft>
                <a:spcPts val="600"/>
              </a:spcAft>
              <a:buClr>
                <a:srgbClr val="C00000"/>
              </a:buClr>
              <a:buFont typeface="+mj-lt"/>
              <a:buAutoNum type="arabicPeriod"/>
            </a:pPr>
            <a:r>
              <a:rPr lang="en-US" sz="2400" b="1" dirty="0">
                <a:solidFill>
                  <a:srgbClr val="002060"/>
                </a:solidFill>
                <a:latin typeface="+mj-lt"/>
                <a:ea typeface="Calibri" panose="020F0502020204030204" pitchFamily="34" charset="0"/>
                <a:cs typeface="Times New Roman" panose="02020603050405020304" pitchFamily="18" charset="0"/>
              </a:rPr>
              <a:t>Ensure comprehensive and accurate charge capture</a:t>
            </a:r>
          </a:p>
        </p:txBody>
      </p:sp>
    </p:spTree>
    <p:custDataLst>
      <p:tags r:id="rId1"/>
    </p:custDataLst>
    <p:extLst>
      <p:ext uri="{BB962C8B-B14F-4D97-AF65-F5344CB8AC3E}">
        <p14:creationId xmlns:p14="http://schemas.microsoft.com/office/powerpoint/2010/main" val="148950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p:txBody>
          <a:bodyPr/>
          <a:lstStyle/>
          <a:p>
            <a:r>
              <a:rPr lang="en-US" dirty="0"/>
              <a:t>Solution setup</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35" name="Text Box 7">
            <a:extLst>
              <a:ext uri="{FF2B5EF4-FFF2-40B4-BE49-F238E27FC236}">
                <a16:creationId xmlns:a16="http://schemas.microsoft.com/office/drawing/2014/main" id="{17F7D80D-8992-4B38-AEDE-FA36B9D83402}"/>
              </a:ext>
            </a:extLst>
          </p:cNvPr>
          <p:cNvSpPr txBox="1">
            <a:spLocks noChangeArrowheads="1"/>
          </p:cNvSpPr>
          <p:nvPr/>
        </p:nvSpPr>
        <p:spPr bwMode="auto">
          <a:xfrm>
            <a:off x="695543" y="1161379"/>
            <a:ext cx="98600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defTabSz="342900" eaLnBrk="1" hangingPunct="1">
              <a:spcBef>
                <a:spcPct val="50000"/>
              </a:spcBef>
            </a:pPr>
            <a:r>
              <a:rPr lang="en-US" sz="1600" b="0" dirty="0">
                <a:solidFill>
                  <a:srgbClr val="002060"/>
                </a:solidFill>
                <a:latin typeface="Verdana" charset="0"/>
              </a:rPr>
              <a:t>All data about products and their movements from delivery to point of care are recorded and fed into other hospital systems as well as the VUEMED Cloud for analyses and guidance</a:t>
            </a:r>
          </a:p>
        </p:txBody>
      </p:sp>
      <p:grpSp>
        <p:nvGrpSpPr>
          <p:cNvPr id="63" name="Group 62">
            <a:extLst>
              <a:ext uri="{FF2B5EF4-FFF2-40B4-BE49-F238E27FC236}">
                <a16:creationId xmlns:a16="http://schemas.microsoft.com/office/drawing/2014/main" id="{706CD2F8-D92D-4FF2-8586-3ADFC593A7DE}"/>
              </a:ext>
            </a:extLst>
          </p:cNvPr>
          <p:cNvGrpSpPr/>
          <p:nvPr/>
        </p:nvGrpSpPr>
        <p:grpSpPr>
          <a:xfrm>
            <a:off x="1640403" y="1821118"/>
            <a:ext cx="7689070" cy="4344200"/>
            <a:chOff x="1640403" y="1821118"/>
            <a:chExt cx="7689070" cy="4344200"/>
          </a:xfrm>
        </p:grpSpPr>
        <p:cxnSp>
          <p:nvCxnSpPr>
            <p:cNvPr id="6" name="AutoShape 65">
              <a:extLst>
                <a:ext uri="{FF2B5EF4-FFF2-40B4-BE49-F238E27FC236}">
                  <a16:creationId xmlns:a16="http://schemas.microsoft.com/office/drawing/2014/main" id="{806BF4D6-1243-4032-80BA-D6B0C31D4F7B}"/>
                </a:ext>
              </a:extLst>
            </p:cNvPr>
            <p:cNvCxnSpPr>
              <a:cxnSpLocks noChangeShapeType="1"/>
              <a:endCxn id="23" idx="6"/>
            </p:cNvCxnSpPr>
            <p:nvPr/>
          </p:nvCxnSpPr>
          <p:spPr bwMode="auto">
            <a:xfrm>
              <a:off x="8281398" y="5536112"/>
              <a:ext cx="412639" cy="0"/>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60">
              <a:extLst>
                <a:ext uri="{FF2B5EF4-FFF2-40B4-BE49-F238E27FC236}">
                  <a16:creationId xmlns:a16="http://schemas.microsoft.com/office/drawing/2014/main" id="{665D318F-684C-4239-B10D-95220CE6ADA1}"/>
                </a:ext>
              </a:extLst>
            </p:cNvPr>
            <p:cNvCxnSpPr>
              <a:cxnSpLocks noChangeShapeType="1"/>
              <a:stCxn id="20" idx="2"/>
              <a:endCxn id="14" idx="3"/>
            </p:cNvCxnSpPr>
            <p:nvPr/>
          </p:nvCxnSpPr>
          <p:spPr bwMode="auto">
            <a:xfrm rot="5400000">
              <a:off x="2760364" y="5357929"/>
              <a:ext cx="245307" cy="657910"/>
            </a:xfrm>
            <a:prstGeom prst="bentConnector2">
              <a:avLst/>
            </a:prstGeom>
            <a:noFill/>
            <a:ln w="19050">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65">
              <a:extLst>
                <a:ext uri="{FF2B5EF4-FFF2-40B4-BE49-F238E27FC236}">
                  <a16:creationId xmlns:a16="http://schemas.microsoft.com/office/drawing/2014/main" id="{1F049BAE-320B-4D5C-A70F-27325B665F57}"/>
                </a:ext>
              </a:extLst>
            </p:cNvPr>
            <p:cNvCxnSpPr>
              <a:cxnSpLocks noChangeShapeType="1"/>
              <a:endCxn id="22" idx="3"/>
            </p:cNvCxnSpPr>
            <p:nvPr/>
          </p:nvCxnSpPr>
          <p:spPr bwMode="auto">
            <a:xfrm flipH="1">
              <a:off x="2557591" y="5468437"/>
              <a:ext cx="325426" cy="0"/>
            </a:xfrm>
            <a:prstGeom prst="straightConnector1">
              <a:avLst/>
            </a:prstGeom>
            <a:noFill/>
            <a:ln w="19050">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65">
              <a:extLst>
                <a:ext uri="{FF2B5EF4-FFF2-40B4-BE49-F238E27FC236}">
                  <a16:creationId xmlns:a16="http://schemas.microsoft.com/office/drawing/2014/main" id="{CF157889-109F-4957-BF21-52606F68944B}"/>
                </a:ext>
              </a:extLst>
            </p:cNvPr>
            <p:cNvCxnSpPr>
              <a:cxnSpLocks noChangeShapeType="1"/>
            </p:cNvCxnSpPr>
            <p:nvPr/>
          </p:nvCxnSpPr>
          <p:spPr bwMode="auto">
            <a:xfrm>
              <a:off x="2453252" y="5155531"/>
              <a:ext cx="100812" cy="0"/>
            </a:xfrm>
            <a:prstGeom prst="straightConnector1">
              <a:avLst/>
            </a:prstGeom>
            <a:noFill/>
            <a:ln w="19050">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AutoShape 65">
              <a:extLst>
                <a:ext uri="{FF2B5EF4-FFF2-40B4-BE49-F238E27FC236}">
                  <a16:creationId xmlns:a16="http://schemas.microsoft.com/office/drawing/2014/main" id="{67557B71-56B5-400D-86A1-419E0C65BF08}"/>
                </a:ext>
              </a:extLst>
            </p:cNvPr>
            <p:cNvCxnSpPr>
              <a:cxnSpLocks noChangeShapeType="1"/>
              <a:endCxn id="18" idx="6"/>
            </p:cNvCxnSpPr>
            <p:nvPr/>
          </p:nvCxnSpPr>
          <p:spPr bwMode="auto">
            <a:xfrm flipV="1">
              <a:off x="8311725" y="5178991"/>
              <a:ext cx="388882" cy="1494"/>
            </a:xfrm>
            <a:prstGeom prst="straightConnector1">
              <a:avLst/>
            </a:prstGeom>
            <a:noFill/>
            <a:ln w="1905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8">
              <a:extLst>
                <a:ext uri="{FF2B5EF4-FFF2-40B4-BE49-F238E27FC236}">
                  <a16:creationId xmlns:a16="http://schemas.microsoft.com/office/drawing/2014/main" id="{1DE23307-3BA4-4A46-8CAF-5D0353941719}"/>
                </a:ext>
              </a:extLst>
            </p:cNvPr>
            <p:cNvSpPr>
              <a:spLocks noChangeArrowheads="1"/>
            </p:cNvSpPr>
            <p:nvPr/>
          </p:nvSpPr>
          <p:spPr bwMode="auto">
            <a:xfrm>
              <a:off x="7500442" y="5078731"/>
              <a:ext cx="897420" cy="488056"/>
            </a:xfrm>
            <a:prstGeom prst="rect">
              <a:avLst/>
            </a:prstGeom>
            <a:solidFill>
              <a:schemeClr val="bg1">
                <a:lumMod val="75000"/>
              </a:schemeClr>
            </a:solidFill>
            <a:ln w="9525">
              <a:noFill/>
              <a:miter lim="800000"/>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900" b="1" kern="0" dirty="0">
                  <a:solidFill>
                    <a:schemeClr val="tx1">
                      <a:lumMod val="75000"/>
                      <a:lumOff val="25000"/>
                    </a:schemeClr>
                  </a:solidFill>
                  <a:latin typeface="Calibri" pitchFamily="34" charset="0"/>
                </a:rPr>
                <a:t>Clinical </a:t>
              </a:r>
            </a:p>
            <a:p>
              <a:pPr algn="ctr" defTabSz="342900" eaLnBrk="1" hangingPunct="1">
                <a:defRPr/>
              </a:pPr>
              <a:r>
                <a:rPr lang="en-US" altLang="en-US" sz="900" b="1" kern="0" dirty="0">
                  <a:solidFill>
                    <a:schemeClr val="tx1">
                      <a:lumMod val="75000"/>
                      <a:lumOff val="25000"/>
                    </a:schemeClr>
                  </a:solidFill>
                  <a:latin typeface="Calibri" pitchFamily="34" charset="0"/>
                </a:rPr>
                <a:t>Documentation </a:t>
              </a:r>
            </a:p>
            <a:p>
              <a:pPr algn="ctr" defTabSz="342900" eaLnBrk="1" hangingPunct="1">
                <a:defRPr/>
              </a:pPr>
              <a:r>
                <a:rPr lang="en-US" altLang="en-US" sz="900" b="1" kern="0" dirty="0">
                  <a:solidFill>
                    <a:schemeClr val="tx1">
                      <a:lumMod val="75000"/>
                      <a:lumOff val="25000"/>
                    </a:schemeClr>
                  </a:solidFill>
                  <a:latin typeface="Calibri" pitchFamily="34" charset="0"/>
                </a:rPr>
                <a:t>Systems</a:t>
              </a:r>
            </a:p>
          </p:txBody>
        </p:sp>
        <p:sp>
          <p:nvSpPr>
            <p:cNvPr id="12" name="Rectangle 59">
              <a:extLst>
                <a:ext uri="{FF2B5EF4-FFF2-40B4-BE49-F238E27FC236}">
                  <a16:creationId xmlns:a16="http://schemas.microsoft.com/office/drawing/2014/main" id="{5E77F347-7FDF-43ED-9CDF-B8BB82C76988}"/>
                </a:ext>
              </a:extLst>
            </p:cNvPr>
            <p:cNvSpPr>
              <a:spLocks noChangeArrowheads="1"/>
            </p:cNvSpPr>
            <p:nvPr/>
          </p:nvSpPr>
          <p:spPr bwMode="auto">
            <a:xfrm>
              <a:off x="1642284" y="4767275"/>
              <a:ext cx="911778" cy="189372"/>
            </a:xfrm>
            <a:prstGeom prst="rect">
              <a:avLst/>
            </a:prstGeom>
            <a:solidFill>
              <a:schemeClr val="bg1"/>
            </a:solidFill>
            <a:ln w="952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1000" b="1" kern="0" dirty="0">
                  <a:solidFill>
                    <a:srgbClr val="C00000"/>
                  </a:solidFill>
                  <a:latin typeface="Calibri" pitchFamily="34" charset="0"/>
                </a:rPr>
                <a:t>Purchasing</a:t>
              </a:r>
            </a:p>
          </p:txBody>
        </p:sp>
        <p:cxnSp>
          <p:nvCxnSpPr>
            <p:cNvPr id="13" name="AutoShape 60">
              <a:extLst>
                <a:ext uri="{FF2B5EF4-FFF2-40B4-BE49-F238E27FC236}">
                  <a16:creationId xmlns:a16="http://schemas.microsoft.com/office/drawing/2014/main" id="{CF3EFBF2-68C5-45B8-84E7-66E9EABC340E}"/>
                </a:ext>
              </a:extLst>
            </p:cNvPr>
            <p:cNvCxnSpPr>
              <a:cxnSpLocks noChangeShapeType="1"/>
              <a:stCxn id="20" idx="0"/>
              <a:endCxn id="12" idx="3"/>
            </p:cNvCxnSpPr>
            <p:nvPr/>
          </p:nvCxnSpPr>
          <p:spPr bwMode="auto">
            <a:xfrm rot="16200000" flipV="1">
              <a:off x="2775911" y="4640113"/>
              <a:ext cx="214213" cy="657910"/>
            </a:xfrm>
            <a:prstGeom prst="bentConnector2">
              <a:avLst/>
            </a:prstGeom>
            <a:noFill/>
            <a:ln w="19050">
              <a:solidFill>
                <a:schemeClr val="bg1">
                  <a:lumMod val="50000"/>
                </a:schemeClr>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Rectangle 61">
              <a:extLst>
                <a:ext uri="{FF2B5EF4-FFF2-40B4-BE49-F238E27FC236}">
                  <a16:creationId xmlns:a16="http://schemas.microsoft.com/office/drawing/2014/main" id="{CC8D820B-DDF8-4B5A-9B48-1E377C5B21B4}"/>
                </a:ext>
              </a:extLst>
            </p:cNvPr>
            <p:cNvSpPr>
              <a:spLocks noChangeArrowheads="1"/>
            </p:cNvSpPr>
            <p:nvPr/>
          </p:nvSpPr>
          <p:spPr bwMode="auto">
            <a:xfrm>
              <a:off x="1651775" y="5714852"/>
              <a:ext cx="902287" cy="189372"/>
            </a:xfrm>
            <a:prstGeom prst="rect">
              <a:avLst/>
            </a:prstGeom>
            <a:solidFill>
              <a:schemeClr val="bg1"/>
            </a:solidFill>
            <a:ln w="952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1000" b="1" kern="0" dirty="0">
                  <a:solidFill>
                    <a:srgbClr val="C00000"/>
                  </a:solidFill>
                  <a:latin typeface="Calibri" pitchFamily="34" charset="0"/>
                </a:rPr>
                <a:t>Value Analysis</a:t>
              </a:r>
            </a:p>
          </p:txBody>
        </p:sp>
        <p:sp>
          <p:nvSpPr>
            <p:cNvPr id="15" name="Oval 15">
              <a:extLst>
                <a:ext uri="{FF2B5EF4-FFF2-40B4-BE49-F238E27FC236}">
                  <a16:creationId xmlns:a16="http://schemas.microsoft.com/office/drawing/2014/main" id="{30B52AAA-354B-4644-B9FB-B4577D6D51BE}"/>
                </a:ext>
              </a:extLst>
            </p:cNvPr>
            <p:cNvSpPr>
              <a:spLocks noChangeArrowheads="1"/>
            </p:cNvSpPr>
            <p:nvPr/>
          </p:nvSpPr>
          <p:spPr bwMode="auto">
            <a:xfrm flipH="1">
              <a:off x="8694037" y="5726157"/>
              <a:ext cx="628866" cy="344510"/>
            </a:xfrm>
            <a:prstGeom prst="ellipse">
              <a:avLst/>
            </a:prstGeom>
            <a:solidFill>
              <a:schemeClr val="bg1"/>
            </a:solidFill>
            <a:ln w="19050">
              <a:noFill/>
              <a:round/>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1000" b="1" kern="0" dirty="0">
                  <a:solidFill>
                    <a:prstClr val="black"/>
                  </a:solidFill>
                  <a:latin typeface="Calibri" pitchFamily="34" charset="0"/>
                </a:rPr>
                <a:t>Clinical</a:t>
              </a:r>
            </a:p>
            <a:p>
              <a:pPr algn="ctr" defTabSz="342900" eaLnBrk="1" hangingPunct="1">
                <a:defRPr/>
              </a:pPr>
              <a:r>
                <a:rPr lang="en-US" altLang="en-US" sz="1000" b="1" kern="0" dirty="0">
                  <a:solidFill>
                    <a:prstClr val="black"/>
                  </a:solidFill>
                  <a:latin typeface="Calibri" pitchFamily="34" charset="0"/>
                </a:rPr>
                <a:t>Analysis</a:t>
              </a:r>
            </a:p>
          </p:txBody>
        </p:sp>
        <p:sp>
          <p:nvSpPr>
            <p:cNvPr id="16" name="Oval 15">
              <a:extLst>
                <a:ext uri="{FF2B5EF4-FFF2-40B4-BE49-F238E27FC236}">
                  <a16:creationId xmlns:a16="http://schemas.microsoft.com/office/drawing/2014/main" id="{CFC3ED49-9C1B-4A47-85B9-7DE3A59CE7A3}"/>
                </a:ext>
              </a:extLst>
            </p:cNvPr>
            <p:cNvSpPr>
              <a:spLocks noChangeArrowheads="1"/>
            </p:cNvSpPr>
            <p:nvPr/>
          </p:nvSpPr>
          <p:spPr bwMode="auto">
            <a:xfrm flipH="1">
              <a:off x="8694037" y="4639434"/>
              <a:ext cx="628866" cy="344510"/>
            </a:xfrm>
            <a:prstGeom prst="ellipse">
              <a:avLst/>
            </a:prstGeom>
            <a:solidFill>
              <a:schemeClr val="bg1"/>
            </a:solidFill>
            <a:ln w="19050">
              <a:noFill/>
              <a:round/>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1000" b="1" kern="0" dirty="0">
                  <a:solidFill>
                    <a:prstClr val="black"/>
                  </a:solidFill>
                  <a:latin typeface="Calibri" pitchFamily="34" charset="0"/>
                </a:rPr>
                <a:t>EMR</a:t>
              </a:r>
            </a:p>
          </p:txBody>
        </p:sp>
        <p:cxnSp>
          <p:nvCxnSpPr>
            <p:cNvPr id="17" name="AutoShape 66">
              <a:extLst>
                <a:ext uri="{FF2B5EF4-FFF2-40B4-BE49-F238E27FC236}">
                  <a16:creationId xmlns:a16="http://schemas.microsoft.com/office/drawing/2014/main" id="{3676A2DA-C3D3-4190-AD78-D4F1126A8029}"/>
                </a:ext>
              </a:extLst>
            </p:cNvPr>
            <p:cNvCxnSpPr>
              <a:cxnSpLocks noChangeShapeType="1"/>
              <a:stCxn id="11" idx="0"/>
              <a:endCxn id="16" idx="6"/>
            </p:cNvCxnSpPr>
            <p:nvPr/>
          </p:nvCxnSpPr>
          <p:spPr bwMode="auto">
            <a:xfrm rot="5400000" flipH="1" flipV="1">
              <a:off x="8188073" y="4572768"/>
              <a:ext cx="267042" cy="744885"/>
            </a:xfrm>
            <a:prstGeom prst="bentConnector2">
              <a:avLst/>
            </a:prstGeom>
            <a:noFill/>
            <a:ln w="19050">
              <a:solidFill>
                <a:srgbClr val="C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Oval 15">
              <a:extLst>
                <a:ext uri="{FF2B5EF4-FFF2-40B4-BE49-F238E27FC236}">
                  <a16:creationId xmlns:a16="http://schemas.microsoft.com/office/drawing/2014/main" id="{2F8A5B6D-88F9-4351-B7F3-9425A2B8E14B}"/>
                </a:ext>
              </a:extLst>
            </p:cNvPr>
            <p:cNvSpPr>
              <a:spLocks noChangeArrowheads="1"/>
            </p:cNvSpPr>
            <p:nvPr/>
          </p:nvSpPr>
          <p:spPr bwMode="auto">
            <a:xfrm flipH="1">
              <a:off x="8700607" y="5006736"/>
              <a:ext cx="628866" cy="344510"/>
            </a:xfrm>
            <a:prstGeom prst="ellipse">
              <a:avLst/>
            </a:prstGeom>
            <a:solidFill>
              <a:schemeClr val="bg1"/>
            </a:solidFill>
            <a:ln w="19050">
              <a:noFill/>
              <a:round/>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endParaRPr lang="en-US" altLang="en-US" sz="1000" b="1" kern="0" dirty="0">
                <a:solidFill>
                  <a:prstClr val="black"/>
                </a:solidFill>
                <a:latin typeface="Calibri" pitchFamily="34" charset="0"/>
              </a:endParaRPr>
            </a:p>
            <a:p>
              <a:pPr algn="ctr" defTabSz="342900" eaLnBrk="1" hangingPunct="1">
                <a:defRPr/>
              </a:pPr>
              <a:r>
                <a:rPr lang="en-US" altLang="en-US" sz="1000" b="1" kern="0" dirty="0">
                  <a:solidFill>
                    <a:prstClr val="black"/>
                  </a:solidFill>
                  <a:latin typeface="Calibri" pitchFamily="34" charset="0"/>
                </a:rPr>
                <a:t>Billing</a:t>
              </a:r>
            </a:p>
            <a:p>
              <a:pPr algn="ctr" defTabSz="342900" eaLnBrk="1" hangingPunct="1">
                <a:defRPr/>
              </a:pPr>
              <a:endParaRPr lang="en-US" altLang="en-US" sz="1000" b="1" kern="0" dirty="0">
                <a:solidFill>
                  <a:prstClr val="black"/>
                </a:solidFill>
                <a:latin typeface="Calibri" pitchFamily="34" charset="0"/>
              </a:endParaRPr>
            </a:p>
          </p:txBody>
        </p:sp>
        <p:cxnSp>
          <p:nvCxnSpPr>
            <p:cNvPr id="19" name="AutoShape 68">
              <a:extLst>
                <a:ext uri="{FF2B5EF4-FFF2-40B4-BE49-F238E27FC236}">
                  <a16:creationId xmlns:a16="http://schemas.microsoft.com/office/drawing/2014/main" id="{9E47F444-4ACF-4653-9C82-A13CB9CB7A90}"/>
                </a:ext>
              </a:extLst>
            </p:cNvPr>
            <p:cNvCxnSpPr>
              <a:cxnSpLocks noChangeShapeType="1"/>
              <a:stCxn id="11" idx="2"/>
              <a:endCxn id="15" idx="6"/>
            </p:cNvCxnSpPr>
            <p:nvPr/>
          </p:nvCxnSpPr>
          <p:spPr bwMode="auto">
            <a:xfrm rot="16200000" flipH="1">
              <a:off x="8155782" y="5360156"/>
              <a:ext cx="331625" cy="744885"/>
            </a:xfrm>
            <a:prstGeom prst="bentConnector2">
              <a:avLst/>
            </a:prstGeom>
            <a:noFill/>
            <a:ln w="19050">
              <a:solidFill>
                <a:srgbClr val="C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59">
              <a:extLst>
                <a:ext uri="{FF2B5EF4-FFF2-40B4-BE49-F238E27FC236}">
                  <a16:creationId xmlns:a16="http://schemas.microsoft.com/office/drawing/2014/main" id="{8B4FD20E-C6BD-4DDA-95D9-C1E12D8CAC3D}"/>
                </a:ext>
              </a:extLst>
            </p:cNvPr>
            <p:cNvSpPr>
              <a:spLocks noChangeArrowheads="1"/>
            </p:cNvSpPr>
            <p:nvPr/>
          </p:nvSpPr>
          <p:spPr bwMode="auto">
            <a:xfrm>
              <a:off x="1640403" y="5080590"/>
              <a:ext cx="917188" cy="189372"/>
            </a:xfrm>
            <a:prstGeom prst="rect">
              <a:avLst/>
            </a:prstGeom>
            <a:solidFill>
              <a:schemeClr val="bg1"/>
            </a:solidFill>
            <a:ln w="952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1000" b="1" kern="0" dirty="0">
                  <a:solidFill>
                    <a:srgbClr val="C00000"/>
                  </a:solidFill>
                  <a:latin typeface="Calibri" pitchFamily="34" charset="0"/>
                </a:rPr>
                <a:t>Contracting</a:t>
              </a:r>
            </a:p>
          </p:txBody>
        </p:sp>
        <p:sp>
          <p:nvSpPr>
            <p:cNvPr id="22" name="Rectangle 59">
              <a:extLst>
                <a:ext uri="{FF2B5EF4-FFF2-40B4-BE49-F238E27FC236}">
                  <a16:creationId xmlns:a16="http://schemas.microsoft.com/office/drawing/2014/main" id="{8458E57A-87E0-4215-97A0-6EFBCCDF8342}"/>
                </a:ext>
              </a:extLst>
            </p:cNvPr>
            <p:cNvSpPr>
              <a:spLocks noChangeArrowheads="1"/>
            </p:cNvSpPr>
            <p:nvPr/>
          </p:nvSpPr>
          <p:spPr bwMode="auto">
            <a:xfrm>
              <a:off x="1649896" y="5373751"/>
              <a:ext cx="907695" cy="189372"/>
            </a:xfrm>
            <a:prstGeom prst="rect">
              <a:avLst/>
            </a:prstGeom>
            <a:solidFill>
              <a:schemeClr val="bg1"/>
            </a:solidFill>
            <a:ln w="9525">
              <a:solidFill>
                <a:schemeClr val="bg1">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1000" b="1" kern="0" dirty="0">
                  <a:solidFill>
                    <a:srgbClr val="C00000"/>
                  </a:solidFill>
                  <a:latin typeface="Calibri" pitchFamily="34" charset="0"/>
                </a:rPr>
                <a:t>Distribution</a:t>
              </a:r>
            </a:p>
          </p:txBody>
        </p:sp>
        <p:sp>
          <p:nvSpPr>
            <p:cNvPr id="23" name="Oval 15">
              <a:extLst>
                <a:ext uri="{FF2B5EF4-FFF2-40B4-BE49-F238E27FC236}">
                  <a16:creationId xmlns:a16="http://schemas.microsoft.com/office/drawing/2014/main" id="{A27BA5DC-961B-4397-9589-8AABFF010868}"/>
                </a:ext>
              </a:extLst>
            </p:cNvPr>
            <p:cNvSpPr>
              <a:spLocks noChangeArrowheads="1"/>
            </p:cNvSpPr>
            <p:nvPr/>
          </p:nvSpPr>
          <p:spPr bwMode="auto">
            <a:xfrm flipH="1">
              <a:off x="8694037" y="5363857"/>
              <a:ext cx="628866" cy="344510"/>
            </a:xfrm>
            <a:prstGeom prst="ellipse">
              <a:avLst/>
            </a:prstGeom>
            <a:solidFill>
              <a:schemeClr val="bg1"/>
            </a:solidFill>
            <a:ln w="19050">
              <a:noFill/>
              <a:round/>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endParaRPr lang="en-US" altLang="en-US" sz="1000" b="1" kern="0" dirty="0">
                <a:solidFill>
                  <a:prstClr val="black"/>
                </a:solidFill>
                <a:latin typeface="Calibri" pitchFamily="34" charset="0"/>
              </a:endParaRPr>
            </a:p>
            <a:p>
              <a:pPr algn="ctr" defTabSz="342900" eaLnBrk="1" hangingPunct="1">
                <a:defRPr/>
              </a:pPr>
              <a:endParaRPr lang="en-US" altLang="en-US" sz="1000" b="1" kern="0" dirty="0">
                <a:solidFill>
                  <a:prstClr val="black"/>
                </a:solidFill>
                <a:latin typeface="Calibri" pitchFamily="34" charset="0"/>
              </a:endParaRPr>
            </a:p>
            <a:p>
              <a:pPr algn="ctr" defTabSz="342900" eaLnBrk="1" hangingPunct="1">
                <a:defRPr/>
              </a:pPr>
              <a:r>
                <a:rPr lang="en-US" altLang="en-US" sz="1000" b="1" kern="0" dirty="0">
                  <a:solidFill>
                    <a:prstClr val="black"/>
                  </a:solidFill>
                  <a:latin typeface="Calibri" pitchFamily="34" charset="0"/>
                </a:rPr>
                <a:t>Procure-</a:t>
              </a:r>
            </a:p>
            <a:p>
              <a:pPr algn="ctr" defTabSz="342900" eaLnBrk="1" hangingPunct="1">
                <a:defRPr/>
              </a:pPr>
              <a:r>
                <a:rPr lang="en-US" altLang="en-US" sz="1000" b="1" kern="0" dirty="0" err="1">
                  <a:solidFill>
                    <a:prstClr val="black"/>
                  </a:solidFill>
                  <a:latin typeface="Calibri" pitchFamily="34" charset="0"/>
                </a:rPr>
                <a:t>ment</a:t>
              </a:r>
              <a:endParaRPr lang="en-US" altLang="en-US" sz="1000" b="1" kern="0" dirty="0">
                <a:solidFill>
                  <a:prstClr val="black"/>
                </a:solidFill>
                <a:latin typeface="Calibri" pitchFamily="34" charset="0"/>
              </a:endParaRPr>
            </a:p>
            <a:p>
              <a:pPr algn="ctr" defTabSz="342900" eaLnBrk="1" hangingPunct="1">
                <a:defRPr/>
              </a:pPr>
              <a:endParaRPr lang="en-US" altLang="en-US" sz="1000" b="1" kern="0" dirty="0">
                <a:solidFill>
                  <a:prstClr val="black"/>
                </a:solidFill>
                <a:latin typeface="Calibri" pitchFamily="34" charset="0"/>
              </a:endParaRPr>
            </a:p>
            <a:p>
              <a:pPr algn="ctr" defTabSz="342900" eaLnBrk="1" hangingPunct="1">
                <a:defRPr/>
              </a:pPr>
              <a:endParaRPr lang="en-US" altLang="en-US" sz="1000" b="1" kern="0" dirty="0">
                <a:solidFill>
                  <a:prstClr val="black"/>
                </a:solidFill>
                <a:latin typeface="Calibri" pitchFamily="34" charset="0"/>
              </a:endParaRPr>
            </a:p>
          </p:txBody>
        </p:sp>
        <p:pic>
          <p:nvPicPr>
            <p:cNvPr id="24" name="Picture 6" descr="D:\ICONS\work22.png">
              <a:extLst>
                <a:ext uri="{FF2B5EF4-FFF2-40B4-BE49-F238E27FC236}">
                  <a16:creationId xmlns:a16="http://schemas.microsoft.com/office/drawing/2014/main" id="{E870FABF-F959-4A94-B88A-A0DC32856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324" y="3820996"/>
              <a:ext cx="401088" cy="38493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D:\ICONS\patient4.png">
              <a:extLst>
                <a:ext uri="{FF2B5EF4-FFF2-40B4-BE49-F238E27FC236}">
                  <a16:creationId xmlns:a16="http://schemas.microsoft.com/office/drawing/2014/main" id="{7089EAB4-BEF5-498D-B142-99687F82D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968" y="3774960"/>
              <a:ext cx="446216" cy="42824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6DDB3CB-42CB-43CA-B24A-E4AA5485580F}"/>
                </a:ext>
              </a:extLst>
            </p:cNvPr>
            <p:cNvSpPr txBox="1"/>
            <p:nvPr/>
          </p:nvSpPr>
          <p:spPr>
            <a:xfrm>
              <a:off x="7819530" y="2274421"/>
              <a:ext cx="1076904" cy="261610"/>
            </a:xfrm>
            <a:prstGeom prst="rect">
              <a:avLst/>
            </a:prstGeom>
            <a:noFill/>
          </p:spPr>
          <p:txBody>
            <a:bodyPr wrap="square" rtlCol="0">
              <a:spAutoFit/>
            </a:bodyPr>
            <a:lstStyle/>
            <a:p>
              <a:pPr algn="ctr">
                <a:defRPr/>
              </a:pPr>
              <a:r>
                <a:rPr lang="en-US" sz="1100" b="1" kern="0" dirty="0">
                  <a:solidFill>
                    <a:sysClr val="windowText" lastClr="000000"/>
                  </a:solidFill>
                </a:rPr>
                <a:t>Point of Care</a:t>
              </a:r>
            </a:p>
          </p:txBody>
        </p:sp>
        <p:sp>
          <p:nvSpPr>
            <p:cNvPr id="27" name="TextBox 26">
              <a:extLst>
                <a:ext uri="{FF2B5EF4-FFF2-40B4-BE49-F238E27FC236}">
                  <a16:creationId xmlns:a16="http://schemas.microsoft.com/office/drawing/2014/main" id="{9D62B4F0-B8FC-4CC0-AE50-77EAB3E9F4BB}"/>
                </a:ext>
              </a:extLst>
            </p:cNvPr>
            <p:cNvSpPr txBox="1"/>
            <p:nvPr/>
          </p:nvSpPr>
          <p:spPr>
            <a:xfrm>
              <a:off x="2270487" y="2248105"/>
              <a:ext cx="1228238" cy="261610"/>
            </a:xfrm>
            <a:prstGeom prst="rect">
              <a:avLst/>
            </a:prstGeom>
            <a:noFill/>
          </p:spPr>
          <p:txBody>
            <a:bodyPr wrap="square" rtlCol="0">
              <a:spAutoFit/>
            </a:bodyPr>
            <a:lstStyle/>
            <a:p>
              <a:pPr algn="ctr">
                <a:defRPr/>
              </a:pPr>
              <a:r>
                <a:rPr lang="en-US" sz="1100" b="1" kern="0" dirty="0">
                  <a:solidFill>
                    <a:sysClr val="windowText" lastClr="000000"/>
                  </a:solidFill>
                </a:rPr>
                <a:t>Point of Delivery</a:t>
              </a:r>
            </a:p>
          </p:txBody>
        </p:sp>
        <p:sp>
          <p:nvSpPr>
            <p:cNvPr id="28" name="TextBox 27">
              <a:extLst>
                <a:ext uri="{FF2B5EF4-FFF2-40B4-BE49-F238E27FC236}">
                  <a16:creationId xmlns:a16="http://schemas.microsoft.com/office/drawing/2014/main" id="{D20F8312-C303-4A79-9E23-3A123A2DC2FC}"/>
                </a:ext>
              </a:extLst>
            </p:cNvPr>
            <p:cNvSpPr txBox="1"/>
            <p:nvPr/>
          </p:nvSpPr>
          <p:spPr>
            <a:xfrm>
              <a:off x="7533121" y="2538373"/>
              <a:ext cx="1289439" cy="274324"/>
            </a:xfrm>
            <a:prstGeom prst="rect">
              <a:avLst/>
            </a:prstGeom>
            <a:noFill/>
          </p:spPr>
          <p:txBody>
            <a:bodyPr wrap="square" rtlCol="0">
              <a:spAutoFit/>
            </a:bodyPr>
            <a:lstStyle/>
            <a:p>
              <a:pPr algn="r">
                <a:defRPr/>
              </a:pPr>
              <a:r>
                <a:rPr lang="en-US" sz="975" i="1" kern="0" dirty="0">
                  <a:solidFill>
                    <a:schemeClr val="tx1">
                      <a:lumMod val="65000"/>
                      <a:lumOff val="35000"/>
                    </a:schemeClr>
                  </a:solidFill>
                </a:rPr>
                <a:t>Procedure Room</a:t>
              </a:r>
            </a:p>
          </p:txBody>
        </p:sp>
        <p:cxnSp>
          <p:nvCxnSpPr>
            <p:cNvPr id="29" name="Straight Arrow Connector 28">
              <a:extLst>
                <a:ext uri="{FF2B5EF4-FFF2-40B4-BE49-F238E27FC236}">
                  <a16:creationId xmlns:a16="http://schemas.microsoft.com/office/drawing/2014/main" id="{CB1179AB-E1E1-41EF-8180-48C0FA7CEF27}"/>
                </a:ext>
              </a:extLst>
            </p:cNvPr>
            <p:cNvCxnSpPr/>
            <p:nvPr/>
          </p:nvCxnSpPr>
          <p:spPr>
            <a:xfrm>
              <a:off x="2814479" y="4025028"/>
              <a:ext cx="5632488" cy="3114"/>
            </a:xfrm>
            <a:prstGeom prst="straightConnector1">
              <a:avLst/>
            </a:prstGeom>
            <a:ln w="28575">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62EFA92-A498-4DC6-B569-971484295D42}"/>
                </a:ext>
              </a:extLst>
            </p:cNvPr>
            <p:cNvSpPr txBox="1"/>
            <p:nvPr/>
          </p:nvSpPr>
          <p:spPr>
            <a:xfrm>
              <a:off x="3714839" y="3822288"/>
              <a:ext cx="3741376" cy="246221"/>
            </a:xfrm>
            <a:prstGeom prst="rect">
              <a:avLst/>
            </a:prstGeom>
            <a:noFill/>
          </p:spPr>
          <p:txBody>
            <a:bodyPr wrap="square" rtlCol="0">
              <a:spAutoFit/>
            </a:bodyPr>
            <a:lstStyle/>
            <a:p>
              <a:pPr algn="ctr">
                <a:defRPr/>
              </a:pPr>
              <a:r>
                <a:rPr lang="en-US" sz="1000" kern="0" dirty="0">
                  <a:solidFill>
                    <a:srgbClr val="C00000"/>
                  </a:solidFill>
                </a:rPr>
                <a:t>Flow of Medical P</a:t>
              </a:r>
              <a:r>
                <a:rPr lang="en-US" sz="1000" kern="0" dirty="0" err="1">
                  <a:solidFill>
                    <a:srgbClr val="C00000"/>
                  </a:solidFill>
                </a:rPr>
                <a:t>roducts</a:t>
              </a:r>
              <a:r>
                <a:rPr lang="en-US" sz="1000" kern="0" dirty="0">
                  <a:solidFill>
                    <a:srgbClr val="C00000"/>
                  </a:solidFill>
                </a:rPr>
                <a:t> and Devices</a:t>
              </a:r>
            </a:p>
          </p:txBody>
        </p:sp>
        <p:sp>
          <p:nvSpPr>
            <p:cNvPr id="31" name="TextBox 30">
              <a:extLst>
                <a:ext uri="{FF2B5EF4-FFF2-40B4-BE49-F238E27FC236}">
                  <a16:creationId xmlns:a16="http://schemas.microsoft.com/office/drawing/2014/main" id="{83C1E80C-9710-47ED-8542-A26171FF3F78}"/>
                </a:ext>
              </a:extLst>
            </p:cNvPr>
            <p:cNvSpPr txBox="1"/>
            <p:nvPr/>
          </p:nvSpPr>
          <p:spPr>
            <a:xfrm>
              <a:off x="3714840" y="4248004"/>
              <a:ext cx="3544872" cy="287387"/>
            </a:xfrm>
            <a:prstGeom prst="rect">
              <a:avLst/>
            </a:prstGeom>
            <a:noFill/>
          </p:spPr>
          <p:txBody>
            <a:bodyPr wrap="square" rtlCol="0">
              <a:spAutoFit/>
            </a:bodyPr>
            <a:lstStyle/>
            <a:p>
              <a:pPr algn="ctr">
                <a:defRPr/>
              </a:pPr>
              <a:r>
                <a:rPr lang="en-US" sz="1050" b="1" kern="0" dirty="0">
                  <a:solidFill>
                    <a:srgbClr val="C00000"/>
                  </a:solidFill>
                </a:rPr>
                <a:t>Data Capture &amp; Feed</a:t>
              </a:r>
            </a:p>
          </p:txBody>
        </p:sp>
        <p:sp>
          <p:nvSpPr>
            <p:cNvPr id="33" name="Isosceles Triangle 32">
              <a:extLst>
                <a:ext uri="{FF2B5EF4-FFF2-40B4-BE49-F238E27FC236}">
                  <a16:creationId xmlns:a16="http://schemas.microsoft.com/office/drawing/2014/main" id="{0A88D42F-3C63-4BF9-B002-B5B5EE353F8D}"/>
                </a:ext>
              </a:extLst>
            </p:cNvPr>
            <p:cNvSpPr/>
            <p:nvPr/>
          </p:nvSpPr>
          <p:spPr>
            <a:xfrm flipV="1">
              <a:off x="2270487" y="4234846"/>
              <a:ext cx="6587477" cy="542846"/>
            </a:xfrm>
            <a:prstGeom prst="triangle">
              <a:avLst>
                <a:gd name="adj" fmla="val 48982"/>
              </a:avLst>
            </a:prstGeom>
            <a:solidFill>
              <a:schemeClr val="accent5">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500" kern="0" dirty="0">
                <a:solidFill>
                  <a:sysClr val="windowText" lastClr="000000"/>
                </a:solidFill>
              </a:endParaRPr>
            </a:p>
          </p:txBody>
        </p:sp>
        <p:cxnSp>
          <p:nvCxnSpPr>
            <p:cNvPr id="34" name="Elbow Connector 66">
              <a:extLst>
                <a:ext uri="{FF2B5EF4-FFF2-40B4-BE49-F238E27FC236}">
                  <a16:creationId xmlns:a16="http://schemas.microsoft.com/office/drawing/2014/main" id="{09BB265C-B4DE-43D8-8C39-6BB6BA6F4064}"/>
                </a:ext>
              </a:extLst>
            </p:cNvPr>
            <p:cNvCxnSpPr>
              <a:stCxn id="20" idx="3"/>
              <a:endCxn id="11" idx="1"/>
            </p:cNvCxnSpPr>
            <p:nvPr/>
          </p:nvCxnSpPr>
          <p:spPr>
            <a:xfrm>
              <a:off x="3600855" y="5320203"/>
              <a:ext cx="3899588" cy="2557"/>
            </a:xfrm>
            <a:prstGeom prst="bentConnector3">
              <a:avLst>
                <a:gd name="adj1" fmla="val 50000"/>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6B4F622D-F620-4705-B8BB-D7465BE3D9F3}"/>
                </a:ext>
              </a:extLst>
            </p:cNvPr>
            <p:cNvPicPr>
              <a:picLocks noChangeAspect="1"/>
            </p:cNvPicPr>
            <p:nvPr/>
          </p:nvPicPr>
          <p:blipFill>
            <a:blip r:embed="rId5"/>
            <a:stretch>
              <a:fillRect/>
            </a:stretch>
          </p:blipFill>
          <p:spPr>
            <a:xfrm>
              <a:off x="4945688" y="2763719"/>
              <a:ext cx="1279681" cy="841420"/>
            </a:xfrm>
            <a:prstGeom prst="rect">
              <a:avLst/>
            </a:prstGeom>
          </p:spPr>
        </p:pic>
        <p:pic>
          <p:nvPicPr>
            <p:cNvPr id="37" name="Picture 36">
              <a:extLst>
                <a:ext uri="{FF2B5EF4-FFF2-40B4-BE49-F238E27FC236}">
                  <a16:creationId xmlns:a16="http://schemas.microsoft.com/office/drawing/2014/main" id="{26F3DCFE-FC39-4E45-8460-4119C03EA0E5}"/>
                </a:ext>
              </a:extLst>
            </p:cNvPr>
            <p:cNvPicPr>
              <a:picLocks noChangeAspect="1"/>
            </p:cNvPicPr>
            <p:nvPr/>
          </p:nvPicPr>
          <p:blipFill>
            <a:blip r:embed="rId6"/>
            <a:stretch>
              <a:fillRect/>
            </a:stretch>
          </p:blipFill>
          <p:spPr>
            <a:xfrm>
              <a:off x="7502930" y="2779928"/>
              <a:ext cx="1270878" cy="835632"/>
            </a:xfrm>
            <a:prstGeom prst="rect">
              <a:avLst/>
            </a:prstGeom>
          </p:spPr>
        </p:pic>
        <p:sp>
          <p:nvSpPr>
            <p:cNvPr id="38" name="TextBox 37">
              <a:extLst>
                <a:ext uri="{FF2B5EF4-FFF2-40B4-BE49-F238E27FC236}">
                  <a16:creationId xmlns:a16="http://schemas.microsoft.com/office/drawing/2014/main" id="{75EFA299-6E1F-4A0B-8011-B0E150CD4B9C}"/>
                </a:ext>
              </a:extLst>
            </p:cNvPr>
            <p:cNvSpPr txBox="1"/>
            <p:nvPr/>
          </p:nvSpPr>
          <p:spPr>
            <a:xfrm>
              <a:off x="4930826" y="2539510"/>
              <a:ext cx="1294542" cy="274324"/>
            </a:xfrm>
            <a:prstGeom prst="rect">
              <a:avLst/>
            </a:prstGeom>
            <a:noFill/>
          </p:spPr>
          <p:txBody>
            <a:bodyPr wrap="square" rtlCol="0">
              <a:spAutoFit/>
            </a:bodyPr>
            <a:lstStyle/>
            <a:p>
              <a:pPr algn="ctr">
                <a:defRPr/>
              </a:pPr>
              <a:r>
                <a:rPr lang="en-US" sz="975" i="1" kern="0" dirty="0">
                  <a:solidFill>
                    <a:schemeClr val="tx1">
                      <a:lumMod val="65000"/>
                      <a:lumOff val="35000"/>
                    </a:schemeClr>
                  </a:solidFill>
                </a:rPr>
                <a:t>Supply Room</a:t>
              </a:r>
            </a:p>
          </p:txBody>
        </p:sp>
        <p:sp>
          <p:nvSpPr>
            <p:cNvPr id="39" name="TextBox 38">
              <a:extLst>
                <a:ext uri="{FF2B5EF4-FFF2-40B4-BE49-F238E27FC236}">
                  <a16:creationId xmlns:a16="http://schemas.microsoft.com/office/drawing/2014/main" id="{6B379036-612C-4576-95E4-E0BD296298E1}"/>
                </a:ext>
              </a:extLst>
            </p:cNvPr>
            <p:cNvSpPr txBox="1"/>
            <p:nvPr/>
          </p:nvSpPr>
          <p:spPr>
            <a:xfrm>
              <a:off x="2212694" y="2558320"/>
              <a:ext cx="1900496" cy="274324"/>
            </a:xfrm>
            <a:prstGeom prst="rect">
              <a:avLst/>
            </a:prstGeom>
            <a:noFill/>
          </p:spPr>
          <p:txBody>
            <a:bodyPr wrap="square" rtlCol="0">
              <a:spAutoFit/>
            </a:bodyPr>
            <a:lstStyle/>
            <a:p>
              <a:pPr algn="ctr">
                <a:defRPr/>
              </a:pPr>
              <a:r>
                <a:rPr lang="en-US" sz="975" i="1" kern="0" dirty="0">
                  <a:solidFill>
                    <a:schemeClr val="tx1">
                      <a:lumMod val="65000"/>
                      <a:lumOff val="35000"/>
                    </a:schemeClr>
                  </a:solidFill>
                </a:rPr>
                <a:t>Delivery Area/Dock &amp; Disposal </a:t>
              </a:r>
            </a:p>
          </p:txBody>
        </p:sp>
        <p:sp>
          <p:nvSpPr>
            <p:cNvPr id="40" name="Isosceles Triangle 39">
              <a:extLst>
                <a:ext uri="{FF2B5EF4-FFF2-40B4-BE49-F238E27FC236}">
                  <a16:creationId xmlns:a16="http://schemas.microsoft.com/office/drawing/2014/main" id="{D45FB6DD-575F-419E-A93E-D2B24FCBBE6E}"/>
                </a:ext>
              </a:extLst>
            </p:cNvPr>
            <p:cNvSpPr/>
            <p:nvPr/>
          </p:nvSpPr>
          <p:spPr>
            <a:xfrm rot="10800000">
              <a:off x="4721619" y="4654015"/>
              <a:ext cx="1434450" cy="180453"/>
            </a:xfrm>
            <a:prstGeom prst="triangle">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BFB202BD-8B4B-4813-9DEE-4B276E094158}"/>
                </a:ext>
              </a:extLst>
            </p:cNvPr>
            <p:cNvSpPr txBox="1"/>
            <p:nvPr/>
          </p:nvSpPr>
          <p:spPr>
            <a:xfrm>
              <a:off x="6135045" y="5578810"/>
              <a:ext cx="1953899" cy="574773"/>
            </a:xfrm>
            <a:prstGeom prst="rect">
              <a:avLst/>
            </a:prstGeom>
            <a:noFill/>
          </p:spPr>
          <p:txBody>
            <a:bodyPr wrap="square" rtlCol="0">
              <a:spAutoFit/>
            </a:bodyPr>
            <a:lstStyle/>
            <a:p>
              <a:pPr marL="128588" indent="-128588">
                <a:buClr>
                  <a:schemeClr val="accent1">
                    <a:lumMod val="50000"/>
                  </a:schemeClr>
                </a:buClr>
                <a:buFont typeface="Wingdings" panose="05000000000000000000" pitchFamily="2" charset="2"/>
                <a:buChar char="Ø"/>
              </a:pPr>
              <a:r>
                <a:rPr lang="en-US" sz="1000" dirty="0"/>
                <a:t>Product accurate ID</a:t>
              </a:r>
            </a:p>
            <a:p>
              <a:pPr marL="128588" indent="-128588">
                <a:buClr>
                  <a:schemeClr val="accent1">
                    <a:lumMod val="50000"/>
                  </a:schemeClr>
                </a:buClr>
                <a:buFont typeface="Wingdings" panose="05000000000000000000" pitchFamily="2" charset="2"/>
                <a:buChar char="Ø"/>
              </a:pPr>
              <a:r>
                <a:rPr lang="en-US" sz="1000" dirty="0"/>
                <a:t>All pedigree info</a:t>
              </a:r>
            </a:p>
            <a:p>
              <a:pPr marL="128588" indent="-128588">
                <a:buClr>
                  <a:schemeClr val="accent1">
                    <a:lumMod val="50000"/>
                  </a:schemeClr>
                </a:buClr>
                <a:buFont typeface="Wingdings" panose="05000000000000000000" pitchFamily="2" charset="2"/>
                <a:buChar char="Ø"/>
              </a:pPr>
              <a:r>
                <a:rPr lang="en-US" sz="1000" dirty="0"/>
                <a:t>Exact quantities</a:t>
              </a:r>
            </a:p>
          </p:txBody>
        </p:sp>
        <p:sp>
          <p:nvSpPr>
            <p:cNvPr id="42" name="TextBox 41">
              <a:extLst>
                <a:ext uri="{FF2B5EF4-FFF2-40B4-BE49-F238E27FC236}">
                  <a16:creationId xmlns:a16="http://schemas.microsoft.com/office/drawing/2014/main" id="{85480478-9D8D-4762-B0FF-BFF21F05C5F0}"/>
                </a:ext>
              </a:extLst>
            </p:cNvPr>
            <p:cNvSpPr txBox="1"/>
            <p:nvPr/>
          </p:nvSpPr>
          <p:spPr>
            <a:xfrm>
              <a:off x="3541554" y="5590545"/>
              <a:ext cx="1953899" cy="574773"/>
            </a:xfrm>
            <a:prstGeom prst="rect">
              <a:avLst/>
            </a:prstGeom>
            <a:noFill/>
          </p:spPr>
          <p:txBody>
            <a:bodyPr wrap="square" rtlCol="0">
              <a:spAutoFit/>
            </a:bodyPr>
            <a:lstStyle/>
            <a:p>
              <a:pPr marL="128588" indent="-128588">
                <a:buClr>
                  <a:schemeClr val="accent1">
                    <a:lumMod val="50000"/>
                  </a:schemeClr>
                </a:buClr>
                <a:buFont typeface="Wingdings" panose="05000000000000000000" pitchFamily="2" charset="2"/>
                <a:buChar char="Ø"/>
              </a:pPr>
              <a:r>
                <a:rPr lang="en-US" sz="1000" dirty="0"/>
                <a:t>Inventory availability</a:t>
              </a:r>
            </a:p>
            <a:p>
              <a:pPr marL="128588" indent="-128588">
                <a:buClr>
                  <a:schemeClr val="accent1">
                    <a:lumMod val="50000"/>
                  </a:schemeClr>
                </a:buClr>
                <a:buFont typeface="Wingdings" panose="05000000000000000000" pitchFamily="2" charset="2"/>
                <a:buChar char="Ø"/>
              </a:pPr>
              <a:r>
                <a:rPr lang="en-US" sz="1000" dirty="0"/>
                <a:t>Par levels</a:t>
              </a:r>
            </a:p>
            <a:p>
              <a:pPr marL="128588" indent="-128588">
                <a:buClr>
                  <a:schemeClr val="accent1">
                    <a:lumMod val="50000"/>
                  </a:schemeClr>
                </a:buClr>
                <a:buFont typeface="Wingdings" panose="05000000000000000000" pitchFamily="2" charset="2"/>
                <a:buChar char="Ø"/>
              </a:pPr>
              <a:r>
                <a:rPr lang="en-US" sz="1000" dirty="0"/>
                <a:t>Requisitions</a:t>
              </a:r>
            </a:p>
          </p:txBody>
        </p:sp>
        <p:sp>
          <p:nvSpPr>
            <p:cNvPr id="43" name="Isosceles Triangle 42">
              <a:extLst>
                <a:ext uri="{FF2B5EF4-FFF2-40B4-BE49-F238E27FC236}">
                  <a16:creationId xmlns:a16="http://schemas.microsoft.com/office/drawing/2014/main" id="{30CCB6CD-07D0-478E-B1F3-9F629AD5B433}"/>
                </a:ext>
              </a:extLst>
            </p:cNvPr>
            <p:cNvSpPr/>
            <p:nvPr/>
          </p:nvSpPr>
          <p:spPr>
            <a:xfrm>
              <a:off x="2349514" y="2394149"/>
              <a:ext cx="6377546" cy="160828"/>
            </a:xfrm>
            <a:prstGeom prst="triangl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Striped Right Arrow 1">
              <a:extLst>
                <a:ext uri="{FF2B5EF4-FFF2-40B4-BE49-F238E27FC236}">
                  <a16:creationId xmlns:a16="http://schemas.microsoft.com/office/drawing/2014/main" id="{527F1D66-3CF2-4906-85AC-489E7C1FF97A}"/>
                </a:ext>
              </a:extLst>
            </p:cNvPr>
            <p:cNvSpPr/>
            <p:nvPr/>
          </p:nvSpPr>
          <p:spPr>
            <a:xfrm>
              <a:off x="6420697" y="2915644"/>
              <a:ext cx="353342" cy="301214"/>
            </a:xfrm>
            <a:prstGeom prst="striped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5" name="Striped Right Arrow 51">
              <a:extLst>
                <a:ext uri="{FF2B5EF4-FFF2-40B4-BE49-F238E27FC236}">
                  <a16:creationId xmlns:a16="http://schemas.microsoft.com/office/drawing/2014/main" id="{70E5AB5C-D9BA-470C-88A3-0794DBDA5981}"/>
                </a:ext>
              </a:extLst>
            </p:cNvPr>
            <p:cNvSpPr/>
            <p:nvPr/>
          </p:nvSpPr>
          <p:spPr>
            <a:xfrm flipH="1">
              <a:off x="6985235" y="3117393"/>
              <a:ext cx="306499" cy="301214"/>
            </a:xfrm>
            <a:prstGeom prst="striped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6" name="Striped Right Arrow 57">
              <a:extLst>
                <a:ext uri="{FF2B5EF4-FFF2-40B4-BE49-F238E27FC236}">
                  <a16:creationId xmlns:a16="http://schemas.microsoft.com/office/drawing/2014/main" id="{EA535755-949F-4190-81D8-11EA6EDB0D2F}"/>
                </a:ext>
              </a:extLst>
            </p:cNvPr>
            <p:cNvSpPr/>
            <p:nvPr/>
          </p:nvSpPr>
          <p:spPr>
            <a:xfrm>
              <a:off x="3850585" y="2940743"/>
              <a:ext cx="353342" cy="301214"/>
            </a:xfrm>
            <a:prstGeom prst="striped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7" name="Striped Right Arrow 58">
              <a:extLst>
                <a:ext uri="{FF2B5EF4-FFF2-40B4-BE49-F238E27FC236}">
                  <a16:creationId xmlns:a16="http://schemas.microsoft.com/office/drawing/2014/main" id="{8B6799C0-2340-4794-9104-8F865BF20E6D}"/>
                </a:ext>
              </a:extLst>
            </p:cNvPr>
            <p:cNvSpPr/>
            <p:nvPr/>
          </p:nvSpPr>
          <p:spPr>
            <a:xfrm flipH="1">
              <a:off x="4415123" y="3142492"/>
              <a:ext cx="306499" cy="301214"/>
            </a:xfrm>
            <a:prstGeom prst="stripedRightArrow">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48" name="Picture 47">
              <a:extLst>
                <a:ext uri="{FF2B5EF4-FFF2-40B4-BE49-F238E27FC236}">
                  <a16:creationId xmlns:a16="http://schemas.microsoft.com/office/drawing/2014/main" id="{D9680658-B5CA-4D21-8FE0-1796F6BDC88D}"/>
                </a:ext>
              </a:extLst>
            </p:cNvPr>
            <p:cNvPicPr>
              <a:picLocks noChangeAspect="1"/>
            </p:cNvPicPr>
            <p:nvPr/>
          </p:nvPicPr>
          <p:blipFill rotWithShape="1">
            <a:blip r:embed="rId7"/>
            <a:srcRect b="24090"/>
            <a:stretch/>
          </p:blipFill>
          <p:spPr>
            <a:xfrm>
              <a:off x="2355663" y="2772813"/>
              <a:ext cx="1425041" cy="836157"/>
            </a:xfrm>
            <a:prstGeom prst="rect">
              <a:avLst/>
            </a:prstGeom>
          </p:spPr>
        </p:pic>
        <p:grpSp>
          <p:nvGrpSpPr>
            <p:cNvPr id="49" name="Group 48">
              <a:extLst>
                <a:ext uri="{FF2B5EF4-FFF2-40B4-BE49-F238E27FC236}">
                  <a16:creationId xmlns:a16="http://schemas.microsoft.com/office/drawing/2014/main" id="{46F6B1E7-9F52-4355-8609-8ECA6D1643C9}"/>
                </a:ext>
              </a:extLst>
            </p:cNvPr>
            <p:cNvGrpSpPr/>
            <p:nvPr/>
          </p:nvGrpSpPr>
          <p:grpSpPr>
            <a:xfrm>
              <a:off x="4869443" y="4945283"/>
              <a:ext cx="1289439" cy="752942"/>
              <a:chOff x="4648202" y="1881050"/>
              <a:chExt cx="2357438" cy="1398253"/>
            </a:xfrm>
          </p:grpSpPr>
          <p:pic>
            <p:nvPicPr>
              <p:cNvPr id="50" name="Picture 30">
                <a:extLst>
                  <a:ext uri="{FF2B5EF4-FFF2-40B4-BE49-F238E27FC236}">
                    <a16:creationId xmlns:a16="http://schemas.microsoft.com/office/drawing/2014/main" id="{4BA70155-455A-4A8A-8231-8373E7076C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2" y="1881050"/>
                <a:ext cx="2357438" cy="139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8">
                <a:extLst>
                  <a:ext uri="{FF2B5EF4-FFF2-40B4-BE49-F238E27FC236}">
                    <a16:creationId xmlns:a16="http://schemas.microsoft.com/office/drawing/2014/main" id="{E5DE611B-E954-402F-88B2-8C611538932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9343" y="2555197"/>
                <a:ext cx="1920192" cy="37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a:extLst>
                  <a:ext uri="{FF2B5EF4-FFF2-40B4-BE49-F238E27FC236}">
                    <a16:creationId xmlns:a16="http://schemas.microsoft.com/office/drawing/2014/main" id="{12B6239E-0EBE-4581-B1D0-1DED5DB347F6}"/>
                  </a:ext>
                </a:extLst>
              </p:cNvPr>
              <p:cNvSpPr txBox="1"/>
              <p:nvPr/>
            </p:nvSpPr>
            <p:spPr>
              <a:xfrm>
                <a:off x="5123680" y="2751724"/>
                <a:ext cx="1836376" cy="436657"/>
              </a:xfrm>
              <a:prstGeom prst="rect">
                <a:avLst/>
              </a:prstGeom>
              <a:noFill/>
            </p:spPr>
            <p:txBody>
              <a:bodyPr wrap="square" rtlCol="0">
                <a:spAutoFit/>
              </a:bodyPr>
              <a:lstStyle/>
              <a:p>
                <a:pPr algn="ctr"/>
                <a:r>
                  <a:rPr lang="en-US" sz="750" b="1" dirty="0">
                    <a:solidFill>
                      <a:srgbClr val="C00000"/>
                    </a:solidFill>
                  </a:rPr>
                  <a:t>Cloud Analytics</a:t>
                </a:r>
              </a:p>
            </p:txBody>
          </p:sp>
        </p:grpSp>
        <p:pic>
          <p:nvPicPr>
            <p:cNvPr id="53" name="Picture 8" descr="D:\ICONS\hospital11.png">
              <a:extLst>
                <a:ext uri="{FF2B5EF4-FFF2-40B4-BE49-F238E27FC236}">
                  <a16:creationId xmlns:a16="http://schemas.microsoft.com/office/drawing/2014/main" id="{E6C0DFA2-9939-414B-A143-1A2C879888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5506" y="1821118"/>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AutoShape 65">
              <a:extLst>
                <a:ext uri="{FF2B5EF4-FFF2-40B4-BE49-F238E27FC236}">
                  <a16:creationId xmlns:a16="http://schemas.microsoft.com/office/drawing/2014/main" id="{1650E904-BEE3-48B2-8A4E-94A7C4F7B943}"/>
                </a:ext>
              </a:extLst>
            </p:cNvPr>
            <p:cNvCxnSpPr>
              <a:cxnSpLocks noChangeShapeType="1"/>
            </p:cNvCxnSpPr>
            <p:nvPr/>
          </p:nvCxnSpPr>
          <p:spPr bwMode="auto">
            <a:xfrm flipH="1">
              <a:off x="2557591" y="5175276"/>
              <a:ext cx="325426" cy="0"/>
            </a:xfrm>
            <a:prstGeom prst="straightConnector1">
              <a:avLst/>
            </a:prstGeom>
            <a:noFill/>
            <a:ln w="19050">
              <a:solidFill>
                <a:schemeClr val="bg1">
                  <a:lumMod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7">
              <a:extLst>
                <a:ext uri="{FF2B5EF4-FFF2-40B4-BE49-F238E27FC236}">
                  <a16:creationId xmlns:a16="http://schemas.microsoft.com/office/drawing/2014/main" id="{AF93E7DE-1492-4958-BE5F-0C01D256A8F9}"/>
                </a:ext>
              </a:extLst>
            </p:cNvPr>
            <p:cNvSpPr>
              <a:spLocks noChangeArrowheads="1"/>
            </p:cNvSpPr>
            <p:nvPr/>
          </p:nvSpPr>
          <p:spPr bwMode="auto">
            <a:xfrm>
              <a:off x="2823090" y="5076174"/>
              <a:ext cx="777763" cy="488057"/>
            </a:xfrm>
            <a:prstGeom prst="rect">
              <a:avLst/>
            </a:prstGeom>
            <a:solidFill>
              <a:schemeClr val="bg1">
                <a:lumMod val="75000"/>
              </a:schemeClr>
            </a:solidFill>
            <a:ln w="9525">
              <a:noFill/>
              <a:miter lim="800000"/>
              <a:headEnd/>
              <a:tailEnd/>
            </a:ln>
            <a:effectLst>
              <a:glow rad="635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342900" eaLnBrk="1" hangingPunct="1">
                <a:defRPr/>
              </a:pPr>
              <a:r>
                <a:rPr lang="en-US" altLang="en-US" sz="900" b="1" kern="0" dirty="0">
                  <a:solidFill>
                    <a:schemeClr val="tx1">
                      <a:lumMod val="75000"/>
                      <a:lumOff val="25000"/>
                    </a:schemeClr>
                  </a:solidFill>
                  <a:latin typeface="Calibri" pitchFamily="34" charset="0"/>
                </a:rPr>
                <a:t>Hospital</a:t>
              </a:r>
            </a:p>
            <a:p>
              <a:pPr algn="ctr" defTabSz="342900" eaLnBrk="1" hangingPunct="1">
                <a:defRPr/>
              </a:pPr>
              <a:r>
                <a:rPr lang="en-US" altLang="en-US" sz="900" b="1" kern="0" dirty="0">
                  <a:solidFill>
                    <a:schemeClr val="tx1">
                      <a:lumMod val="75000"/>
                      <a:lumOff val="25000"/>
                    </a:schemeClr>
                  </a:solidFill>
                  <a:latin typeface="Calibri" pitchFamily="34" charset="0"/>
                </a:rPr>
                <a:t>MMIS</a:t>
              </a:r>
            </a:p>
          </p:txBody>
        </p:sp>
      </p:grpSp>
    </p:spTree>
    <p:custDataLst>
      <p:tags r:id="rId1"/>
    </p:custDataLst>
    <p:extLst>
      <p:ext uri="{BB962C8B-B14F-4D97-AF65-F5344CB8AC3E}">
        <p14:creationId xmlns:p14="http://schemas.microsoft.com/office/powerpoint/2010/main" val="2952801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5636-D34E-3048-BC0B-DF50812AFA01}"/>
              </a:ext>
            </a:extLst>
          </p:cNvPr>
          <p:cNvSpPr>
            <a:spLocks noGrp="1"/>
          </p:cNvSpPr>
          <p:nvPr>
            <p:ph type="title"/>
          </p:nvPr>
        </p:nvSpPr>
        <p:spPr/>
        <p:txBody>
          <a:bodyPr>
            <a:normAutofit fontScale="90000"/>
          </a:bodyPr>
          <a:lstStyle/>
          <a:p>
            <a:r>
              <a:rPr lang="en-US" dirty="0"/>
              <a:t>Rain </a:t>
            </a:r>
            <a:r>
              <a:rPr lang="en-US" dirty="0" err="1"/>
              <a:t>rfid</a:t>
            </a:r>
            <a:r>
              <a:rPr lang="en-US" dirty="0"/>
              <a:t> continuous process tracking</a:t>
            </a:r>
          </a:p>
        </p:txBody>
      </p:sp>
      <p:sp>
        <p:nvSpPr>
          <p:cNvPr id="32" name="TextBox 31">
            <a:extLst>
              <a:ext uri="{FF2B5EF4-FFF2-40B4-BE49-F238E27FC236}">
                <a16:creationId xmlns:a16="http://schemas.microsoft.com/office/drawing/2014/main" id="{D4857B5B-8B1A-4B95-AA71-70C861CD61BB}"/>
              </a:ext>
            </a:extLst>
          </p:cNvPr>
          <p:cNvSpPr txBox="1"/>
          <p:nvPr/>
        </p:nvSpPr>
        <p:spPr>
          <a:xfrm>
            <a:off x="268356" y="6411099"/>
            <a:ext cx="5357192" cy="338554"/>
          </a:xfrm>
          <a:prstGeom prst="rect">
            <a:avLst/>
          </a:prstGeom>
          <a:noFill/>
        </p:spPr>
        <p:txBody>
          <a:bodyPr wrap="square" rtlCol="0">
            <a:spAutoFit/>
          </a:bodyPr>
          <a:lstStyle/>
          <a:p>
            <a:r>
              <a:rPr lang="en-US" sz="1600" i="1" dirty="0">
                <a:solidFill>
                  <a:schemeClr val="accent1">
                    <a:lumMod val="50000"/>
                  </a:schemeClr>
                </a:solidFill>
              </a:rPr>
              <a:t>KPIs for Inventory Optimization – LLUH Case Study</a:t>
            </a:r>
          </a:p>
        </p:txBody>
      </p:sp>
      <p:sp>
        <p:nvSpPr>
          <p:cNvPr id="54" name="Text Box 7">
            <a:extLst>
              <a:ext uri="{FF2B5EF4-FFF2-40B4-BE49-F238E27FC236}">
                <a16:creationId xmlns:a16="http://schemas.microsoft.com/office/drawing/2014/main" id="{AADCBD1A-80A1-4181-B6C5-E49C08BE2169}"/>
              </a:ext>
            </a:extLst>
          </p:cNvPr>
          <p:cNvSpPr txBox="1">
            <a:spLocks noChangeArrowheads="1"/>
          </p:cNvSpPr>
          <p:nvPr/>
        </p:nvSpPr>
        <p:spPr bwMode="auto">
          <a:xfrm>
            <a:off x="893871" y="1213181"/>
            <a:ext cx="97393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342900" eaLnBrk="1" hangingPunct="1">
              <a:spcBef>
                <a:spcPts val="450"/>
              </a:spcBef>
              <a:buNone/>
              <a:defRPr/>
            </a:pPr>
            <a:r>
              <a:rPr lang="en-US" sz="1600" dirty="0">
                <a:solidFill>
                  <a:srgbClr val="002060"/>
                </a:solidFill>
                <a:latin typeface="Verdana" panose="020B0604030504040204" pitchFamily="34" charset="0"/>
                <a:ea typeface="Verdana" panose="020B0604030504040204" pitchFamily="34" charset="0"/>
                <a:cs typeface="Verdana" panose="020B0604030504040204" pitchFamily="34" charset="0"/>
              </a:rPr>
              <a:t>Tracks inventory in supply and procedure rooms, as well as movement throughout, and entry &amp; exit from the department </a:t>
            </a:r>
          </a:p>
        </p:txBody>
      </p:sp>
      <p:grpSp>
        <p:nvGrpSpPr>
          <p:cNvPr id="3" name="Group 2">
            <a:extLst>
              <a:ext uri="{FF2B5EF4-FFF2-40B4-BE49-F238E27FC236}">
                <a16:creationId xmlns:a16="http://schemas.microsoft.com/office/drawing/2014/main" id="{838BC614-25C6-4C60-830C-31474D6675B4}"/>
              </a:ext>
            </a:extLst>
          </p:cNvPr>
          <p:cNvGrpSpPr/>
          <p:nvPr/>
        </p:nvGrpSpPr>
        <p:grpSpPr>
          <a:xfrm>
            <a:off x="2371481" y="1993035"/>
            <a:ext cx="7425490" cy="4353699"/>
            <a:chOff x="1908732" y="2057400"/>
            <a:chExt cx="5967058" cy="3605480"/>
          </a:xfrm>
        </p:grpSpPr>
        <p:pic>
          <p:nvPicPr>
            <p:cNvPr id="55" name="Picture 2">
              <a:extLst>
                <a:ext uri="{FF2B5EF4-FFF2-40B4-BE49-F238E27FC236}">
                  <a16:creationId xmlns:a16="http://schemas.microsoft.com/office/drawing/2014/main" id="{095C0082-351C-46C8-8C9C-2B5EB91B7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067" y="2725970"/>
              <a:ext cx="1355974" cy="39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48">
              <a:extLst>
                <a:ext uri="{FF2B5EF4-FFF2-40B4-BE49-F238E27FC236}">
                  <a16:creationId xmlns:a16="http://schemas.microsoft.com/office/drawing/2014/main" id="{18763667-D4E8-4392-BE92-08F53576E3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3710" y="2057400"/>
              <a:ext cx="1535906" cy="317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6ED457FE-6334-4B30-9964-04A54E4110F2}"/>
                </a:ext>
              </a:extLst>
            </p:cNvPr>
            <p:cNvSpPr txBox="1"/>
            <p:nvPr/>
          </p:nvSpPr>
          <p:spPr>
            <a:xfrm>
              <a:off x="2049489" y="2278856"/>
              <a:ext cx="1264344" cy="230832"/>
            </a:xfrm>
            <a:prstGeom prst="rect">
              <a:avLst/>
            </a:prstGeom>
            <a:noFill/>
          </p:spPr>
          <p:txBody>
            <a:bodyPr wrap="square" rtlCol="0">
              <a:spAutoFit/>
            </a:bodyPr>
            <a:lstStyle/>
            <a:p>
              <a:pPr algn="ctr" defTabSz="342900">
                <a:defRPr/>
              </a:pPr>
              <a:r>
                <a:rPr lang="en-US" sz="90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Cloud &amp; SaaS</a:t>
              </a:r>
            </a:p>
          </p:txBody>
        </p:sp>
        <p:cxnSp>
          <p:nvCxnSpPr>
            <p:cNvPr id="58" name="Straight Arrow Connector 57">
              <a:extLst>
                <a:ext uri="{FF2B5EF4-FFF2-40B4-BE49-F238E27FC236}">
                  <a16:creationId xmlns:a16="http://schemas.microsoft.com/office/drawing/2014/main" id="{EB293C92-1801-4299-A5DD-8215F2BFE8E2}"/>
                </a:ext>
              </a:extLst>
            </p:cNvPr>
            <p:cNvCxnSpPr>
              <a:cxnSpLocks/>
            </p:cNvCxnSpPr>
            <p:nvPr/>
          </p:nvCxnSpPr>
          <p:spPr>
            <a:xfrm>
              <a:off x="2711054" y="2564984"/>
              <a:ext cx="1" cy="239365"/>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24C32DCC-409D-4847-A4DA-7A0542686179}"/>
                </a:ext>
              </a:extLst>
            </p:cNvPr>
            <p:cNvGrpSpPr/>
            <p:nvPr/>
          </p:nvGrpSpPr>
          <p:grpSpPr>
            <a:xfrm>
              <a:off x="1908732" y="2913656"/>
              <a:ext cx="3660866" cy="2749224"/>
              <a:chOff x="762000" y="2995546"/>
              <a:chExt cx="3463593" cy="2682127"/>
            </a:xfrm>
          </p:grpSpPr>
          <p:sp>
            <p:nvSpPr>
              <p:cNvPr id="60" name="Oval 59">
                <a:extLst>
                  <a:ext uri="{FF2B5EF4-FFF2-40B4-BE49-F238E27FC236}">
                    <a16:creationId xmlns:a16="http://schemas.microsoft.com/office/drawing/2014/main" id="{C4DD406F-D367-4FB3-9E43-D592A37606FB}"/>
                  </a:ext>
                </a:extLst>
              </p:cNvPr>
              <p:cNvSpPr/>
              <p:nvPr/>
            </p:nvSpPr>
            <p:spPr>
              <a:xfrm>
                <a:off x="3173191" y="4812788"/>
                <a:ext cx="596538" cy="562548"/>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61" name="Rectangle 60">
                <a:extLst>
                  <a:ext uri="{FF2B5EF4-FFF2-40B4-BE49-F238E27FC236}">
                    <a16:creationId xmlns:a16="http://schemas.microsoft.com/office/drawing/2014/main" id="{5D8F4AEE-0E6F-4408-93CD-8E0DE7612DEC}"/>
                  </a:ext>
                </a:extLst>
              </p:cNvPr>
              <p:cNvSpPr/>
              <p:nvPr/>
            </p:nvSpPr>
            <p:spPr>
              <a:xfrm>
                <a:off x="2801916" y="3003557"/>
                <a:ext cx="173831" cy="18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cxnSp>
            <p:nvCxnSpPr>
              <p:cNvPr id="63" name="Elbow Connector 64">
                <a:extLst>
                  <a:ext uri="{FF2B5EF4-FFF2-40B4-BE49-F238E27FC236}">
                    <a16:creationId xmlns:a16="http://schemas.microsoft.com/office/drawing/2014/main" id="{4F1179AC-D019-445D-9840-84FBAEAAC36E}"/>
                  </a:ext>
                </a:extLst>
              </p:cNvPr>
              <p:cNvCxnSpPr>
                <a:stCxn id="60" idx="6"/>
                <a:endCxn id="55" idx="2"/>
              </p:cNvCxnSpPr>
              <p:nvPr/>
            </p:nvCxnSpPr>
            <p:spPr>
              <a:xfrm flipH="1" flipV="1">
                <a:off x="2090738" y="3014018"/>
                <a:ext cx="1678991" cy="2080044"/>
              </a:xfrm>
              <a:prstGeom prst="bentConnector4">
                <a:avLst>
                  <a:gd name="adj1" fmla="val -37669"/>
                  <a:gd name="adj2" fmla="val 82771"/>
                </a:avLst>
              </a:prstGeom>
              <a:ln w="1905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62DD248-41CC-41CB-AD68-953C2423713C}"/>
                  </a:ext>
                </a:extLst>
              </p:cNvPr>
              <p:cNvSpPr txBox="1"/>
              <p:nvPr/>
            </p:nvSpPr>
            <p:spPr>
              <a:xfrm>
                <a:off x="1600201" y="3516590"/>
                <a:ext cx="1828800" cy="225198"/>
              </a:xfrm>
              <a:prstGeom prst="rect">
                <a:avLst/>
              </a:prstGeom>
              <a:noFill/>
            </p:spPr>
            <p:txBody>
              <a:bodyPr wrap="square" rtlCol="0">
                <a:spAutoFit/>
              </a:bodyPr>
              <a:lstStyle/>
              <a:p>
                <a:pPr algn="ctr" defTabSz="342900">
                  <a:defRPr/>
                </a:pPr>
                <a:r>
                  <a:rPr lang="en-US" sz="900" b="1" dirty="0">
                    <a:solidFill>
                      <a:prstClr val="black"/>
                    </a:solidFill>
                    <a:latin typeface="Calibri"/>
                  </a:rPr>
                  <a:t>Any department or floor</a:t>
                </a:r>
              </a:p>
            </p:txBody>
          </p:sp>
          <p:sp>
            <p:nvSpPr>
              <p:cNvPr id="65" name="Rectangle 64">
                <a:extLst>
                  <a:ext uri="{FF2B5EF4-FFF2-40B4-BE49-F238E27FC236}">
                    <a16:creationId xmlns:a16="http://schemas.microsoft.com/office/drawing/2014/main" id="{7D405D42-946E-42FC-B251-A6FD47199DBB}"/>
                  </a:ext>
                </a:extLst>
              </p:cNvPr>
              <p:cNvSpPr/>
              <p:nvPr/>
            </p:nvSpPr>
            <p:spPr>
              <a:xfrm>
                <a:off x="1955077" y="3852220"/>
                <a:ext cx="812076" cy="699701"/>
              </a:xfrm>
              <a:prstGeom prst="rect">
                <a:avLst/>
              </a:prstGeom>
              <a:solidFill>
                <a:schemeClr val="accent3">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66" name="Rectangle 65">
                <a:extLst>
                  <a:ext uri="{FF2B5EF4-FFF2-40B4-BE49-F238E27FC236}">
                    <a16:creationId xmlns:a16="http://schemas.microsoft.com/office/drawing/2014/main" id="{3AA967DA-3C70-4FB0-B302-5B346AC01D32}"/>
                  </a:ext>
                </a:extLst>
              </p:cNvPr>
              <p:cNvSpPr/>
              <p:nvPr/>
            </p:nvSpPr>
            <p:spPr>
              <a:xfrm>
                <a:off x="2767153" y="3852219"/>
                <a:ext cx="812076" cy="699701"/>
              </a:xfrm>
              <a:prstGeom prst="rect">
                <a:avLst/>
              </a:prstGeom>
              <a:solidFill>
                <a:schemeClr val="accent3">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67" name="Rectangle 66">
                <a:extLst>
                  <a:ext uri="{FF2B5EF4-FFF2-40B4-BE49-F238E27FC236}">
                    <a16:creationId xmlns:a16="http://schemas.microsoft.com/office/drawing/2014/main" id="{3E396776-B1F7-48E5-B5E7-CFA1BD9014B7}"/>
                  </a:ext>
                </a:extLst>
              </p:cNvPr>
              <p:cNvSpPr/>
              <p:nvPr/>
            </p:nvSpPr>
            <p:spPr>
              <a:xfrm>
                <a:off x="1143001" y="3852221"/>
                <a:ext cx="821811" cy="699699"/>
              </a:xfrm>
              <a:prstGeom prst="rect">
                <a:avLst/>
              </a:prstGeom>
              <a:solidFill>
                <a:schemeClr val="accent3">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68" name="Rectangle 67">
                <a:extLst>
                  <a:ext uri="{FF2B5EF4-FFF2-40B4-BE49-F238E27FC236}">
                    <a16:creationId xmlns:a16="http://schemas.microsoft.com/office/drawing/2014/main" id="{62EC8F30-4FF6-49FD-B00D-B31B7751CF6F}"/>
                  </a:ext>
                </a:extLst>
              </p:cNvPr>
              <p:cNvSpPr/>
              <p:nvPr/>
            </p:nvSpPr>
            <p:spPr>
              <a:xfrm>
                <a:off x="3579229" y="3852218"/>
                <a:ext cx="509448" cy="1125754"/>
              </a:xfrm>
              <a:prstGeom prst="rect">
                <a:avLst/>
              </a:prstGeom>
              <a:solidFill>
                <a:schemeClr val="accent3">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69" name="Rectangle 68">
                <a:extLst>
                  <a:ext uri="{FF2B5EF4-FFF2-40B4-BE49-F238E27FC236}">
                    <a16:creationId xmlns:a16="http://schemas.microsoft.com/office/drawing/2014/main" id="{34F5B644-FF30-4548-9142-9B1FAEC7772A}"/>
                  </a:ext>
                </a:extLst>
              </p:cNvPr>
              <p:cNvSpPr/>
              <p:nvPr/>
            </p:nvSpPr>
            <p:spPr>
              <a:xfrm>
                <a:off x="1702525" y="4977972"/>
                <a:ext cx="812076" cy="699701"/>
              </a:xfrm>
              <a:prstGeom prst="rect">
                <a:avLst/>
              </a:prstGeom>
              <a:solidFill>
                <a:schemeClr val="accent3">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0" name="Rectangle 69">
                <a:extLst>
                  <a:ext uri="{FF2B5EF4-FFF2-40B4-BE49-F238E27FC236}">
                    <a16:creationId xmlns:a16="http://schemas.microsoft.com/office/drawing/2014/main" id="{7451858E-F5FD-4AEA-83AD-B51D9D013B80}"/>
                  </a:ext>
                </a:extLst>
              </p:cNvPr>
              <p:cNvSpPr/>
              <p:nvPr/>
            </p:nvSpPr>
            <p:spPr>
              <a:xfrm>
                <a:off x="2514601" y="4977972"/>
                <a:ext cx="812076" cy="699701"/>
              </a:xfrm>
              <a:prstGeom prst="rect">
                <a:avLst/>
              </a:prstGeom>
              <a:solidFill>
                <a:schemeClr val="accent3">
                  <a:lumMod val="20000"/>
                  <a:lumOff val="8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1" name="Rectangle 70">
                <a:extLst>
                  <a:ext uri="{FF2B5EF4-FFF2-40B4-BE49-F238E27FC236}">
                    <a16:creationId xmlns:a16="http://schemas.microsoft.com/office/drawing/2014/main" id="{2BED033B-380D-40BC-88A4-88DE1C7B6995}"/>
                  </a:ext>
                </a:extLst>
              </p:cNvPr>
              <p:cNvSpPr/>
              <p:nvPr/>
            </p:nvSpPr>
            <p:spPr>
              <a:xfrm>
                <a:off x="1143001" y="4583072"/>
                <a:ext cx="547687" cy="1094601"/>
              </a:xfrm>
              <a:prstGeom prst="rect">
                <a:avLst/>
              </a:prstGeom>
              <a:solidFill>
                <a:schemeClr val="bg1"/>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2" name="Rectangle 71">
                <a:extLst>
                  <a:ext uri="{FF2B5EF4-FFF2-40B4-BE49-F238E27FC236}">
                    <a16:creationId xmlns:a16="http://schemas.microsoft.com/office/drawing/2014/main" id="{67417409-9672-4263-A5F4-8E1D0A8B6D74}"/>
                  </a:ext>
                </a:extLst>
              </p:cNvPr>
              <p:cNvSpPr/>
              <p:nvPr/>
            </p:nvSpPr>
            <p:spPr>
              <a:xfrm>
                <a:off x="1143001" y="4583072"/>
                <a:ext cx="914922" cy="349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3" name="Rectangle 72">
                <a:extLst>
                  <a:ext uri="{FF2B5EF4-FFF2-40B4-BE49-F238E27FC236}">
                    <a16:creationId xmlns:a16="http://schemas.microsoft.com/office/drawing/2014/main" id="{68199E4E-E10C-4A0A-8E22-C1E3D034543A}"/>
                  </a:ext>
                </a:extLst>
              </p:cNvPr>
              <p:cNvSpPr/>
              <p:nvPr/>
            </p:nvSpPr>
            <p:spPr>
              <a:xfrm>
                <a:off x="1600462" y="4522773"/>
                <a:ext cx="198980" cy="2040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4" name="Rectangle 73">
                <a:extLst>
                  <a:ext uri="{FF2B5EF4-FFF2-40B4-BE49-F238E27FC236}">
                    <a16:creationId xmlns:a16="http://schemas.microsoft.com/office/drawing/2014/main" id="{CBF769E8-C8C4-4D87-B668-52D27A42FF7E}"/>
                  </a:ext>
                </a:extLst>
              </p:cNvPr>
              <p:cNvSpPr/>
              <p:nvPr/>
            </p:nvSpPr>
            <p:spPr>
              <a:xfrm>
                <a:off x="2057923" y="4529396"/>
                <a:ext cx="198980" cy="174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5" name="Rectangle 74">
                <a:extLst>
                  <a:ext uri="{FF2B5EF4-FFF2-40B4-BE49-F238E27FC236}">
                    <a16:creationId xmlns:a16="http://schemas.microsoft.com/office/drawing/2014/main" id="{92434C92-C098-4AE7-83F8-B2C5AAB70024}"/>
                  </a:ext>
                </a:extLst>
              </p:cNvPr>
              <p:cNvSpPr/>
              <p:nvPr/>
            </p:nvSpPr>
            <p:spPr>
              <a:xfrm>
                <a:off x="2899097" y="4522773"/>
                <a:ext cx="198980" cy="1590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6" name="Rectangle 75">
                <a:extLst>
                  <a:ext uri="{FF2B5EF4-FFF2-40B4-BE49-F238E27FC236}">
                    <a16:creationId xmlns:a16="http://schemas.microsoft.com/office/drawing/2014/main" id="{B5AD3D7E-EEF7-46A0-9FBF-9508BCD67317}"/>
                  </a:ext>
                </a:extLst>
              </p:cNvPr>
              <p:cNvSpPr/>
              <p:nvPr/>
            </p:nvSpPr>
            <p:spPr>
              <a:xfrm>
                <a:off x="2998587" y="4805814"/>
                <a:ext cx="198980" cy="191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7" name="Rectangle 76">
                <a:extLst>
                  <a:ext uri="{FF2B5EF4-FFF2-40B4-BE49-F238E27FC236}">
                    <a16:creationId xmlns:a16="http://schemas.microsoft.com/office/drawing/2014/main" id="{7569175B-5E69-48C9-B3B6-FBFAD70F074D}"/>
                  </a:ext>
                </a:extLst>
              </p:cNvPr>
              <p:cNvSpPr/>
              <p:nvPr/>
            </p:nvSpPr>
            <p:spPr>
              <a:xfrm>
                <a:off x="2147931" y="4940633"/>
                <a:ext cx="198980" cy="568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8" name="Rectangle 77">
                <a:extLst>
                  <a:ext uri="{FF2B5EF4-FFF2-40B4-BE49-F238E27FC236}">
                    <a16:creationId xmlns:a16="http://schemas.microsoft.com/office/drawing/2014/main" id="{1C57D25C-798A-45CD-8B83-FB03F64B4779}"/>
                  </a:ext>
                </a:extLst>
              </p:cNvPr>
              <p:cNvSpPr/>
              <p:nvPr/>
            </p:nvSpPr>
            <p:spPr>
              <a:xfrm>
                <a:off x="3579229" y="4590783"/>
                <a:ext cx="52248" cy="349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79" name="TextBox 78">
                <a:extLst>
                  <a:ext uri="{FF2B5EF4-FFF2-40B4-BE49-F238E27FC236}">
                    <a16:creationId xmlns:a16="http://schemas.microsoft.com/office/drawing/2014/main" id="{F0F5D1FE-551C-4EF0-B9D5-FC97401644A1}"/>
                  </a:ext>
                </a:extLst>
              </p:cNvPr>
              <p:cNvSpPr txBox="1"/>
              <p:nvPr/>
            </p:nvSpPr>
            <p:spPr>
              <a:xfrm>
                <a:off x="1202209" y="4048721"/>
                <a:ext cx="735876" cy="191419"/>
              </a:xfrm>
              <a:prstGeom prst="rect">
                <a:avLst/>
              </a:prstGeom>
              <a:noFill/>
            </p:spPr>
            <p:txBody>
              <a:bodyPr wrap="square" rtlCol="0">
                <a:spAutoFit/>
              </a:bodyPr>
              <a:lstStyle/>
              <a:p>
                <a:pPr algn="ctr" defTabSz="342900">
                  <a:defRPr/>
                </a:pPr>
                <a:r>
                  <a:rPr lang="en-US" sz="675" dirty="0">
                    <a:solidFill>
                      <a:prstClr val="black">
                        <a:lumMod val="75000"/>
                        <a:lumOff val="25000"/>
                      </a:prstClr>
                    </a:solidFill>
                    <a:latin typeface="Calibri"/>
                  </a:rPr>
                  <a:t>Procedure Room</a:t>
                </a:r>
              </a:p>
            </p:txBody>
          </p:sp>
          <p:sp>
            <p:nvSpPr>
              <p:cNvPr id="80" name="TextBox 79">
                <a:extLst>
                  <a:ext uri="{FF2B5EF4-FFF2-40B4-BE49-F238E27FC236}">
                    <a16:creationId xmlns:a16="http://schemas.microsoft.com/office/drawing/2014/main" id="{966833CA-459C-44BA-9B63-D6A590E6FE92}"/>
                  </a:ext>
                </a:extLst>
              </p:cNvPr>
              <p:cNvSpPr txBox="1"/>
              <p:nvPr/>
            </p:nvSpPr>
            <p:spPr>
              <a:xfrm>
                <a:off x="1040677" y="5235490"/>
                <a:ext cx="735876" cy="191419"/>
              </a:xfrm>
              <a:prstGeom prst="rect">
                <a:avLst/>
              </a:prstGeom>
              <a:noFill/>
            </p:spPr>
            <p:txBody>
              <a:bodyPr wrap="square" rtlCol="0">
                <a:spAutoFit/>
              </a:bodyPr>
              <a:lstStyle/>
              <a:p>
                <a:pPr algn="ctr" defTabSz="342900">
                  <a:defRPr/>
                </a:pPr>
                <a:r>
                  <a:rPr lang="en-US" sz="675" dirty="0">
                    <a:solidFill>
                      <a:prstClr val="black">
                        <a:lumMod val="75000"/>
                        <a:lumOff val="25000"/>
                      </a:prstClr>
                    </a:solidFill>
                    <a:latin typeface="Calibri"/>
                  </a:rPr>
                  <a:t>Reception</a:t>
                </a:r>
              </a:p>
            </p:txBody>
          </p:sp>
          <p:sp>
            <p:nvSpPr>
              <p:cNvPr id="81" name="TextBox 80">
                <a:extLst>
                  <a:ext uri="{FF2B5EF4-FFF2-40B4-BE49-F238E27FC236}">
                    <a16:creationId xmlns:a16="http://schemas.microsoft.com/office/drawing/2014/main" id="{359F8605-A0E6-4DA5-8FF7-E7DDD2B8602F}"/>
                  </a:ext>
                </a:extLst>
              </p:cNvPr>
              <p:cNvSpPr txBox="1"/>
              <p:nvPr/>
            </p:nvSpPr>
            <p:spPr>
              <a:xfrm>
                <a:off x="762001" y="4628122"/>
                <a:ext cx="735876" cy="191419"/>
              </a:xfrm>
              <a:prstGeom prst="rect">
                <a:avLst/>
              </a:prstGeom>
              <a:noFill/>
            </p:spPr>
            <p:txBody>
              <a:bodyPr wrap="square" rtlCol="0">
                <a:spAutoFit/>
              </a:bodyPr>
              <a:lstStyle/>
              <a:p>
                <a:pPr algn="ctr" defTabSz="342900">
                  <a:defRPr/>
                </a:pPr>
                <a:r>
                  <a:rPr lang="en-US" sz="675" dirty="0">
                    <a:solidFill>
                      <a:prstClr val="black">
                        <a:lumMod val="75000"/>
                        <a:lumOff val="25000"/>
                      </a:prstClr>
                    </a:solidFill>
                    <a:latin typeface="Calibri"/>
                  </a:rPr>
                  <a:t>Main Entrance</a:t>
                </a:r>
              </a:p>
            </p:txBody>
          </p:sp>
          <p:sp>
            <p:nvSpPr>
              <p:cNvPr id="82" name="TextBox 81">
                <a:extLst>
                  <a:ext uri="{FF2B5EF4-FFF2-40B4-BE49-F238E27FC236}">
                    <a16:creationId xmlns:a16="http://schemas.microsoft.com/office/drawing/2014/main" id="{B8A1C876-64BC-4DE0-84A7-09514B1A2632}"/>
                  </a:ext>
                </a:extLst>
              </p:cNvPr>
              <p:cNvSpPr txBox="1"/>
              <p:nvPr/>
            </p:nvSpPr>
            <p:spPr>
              <a:xfrm>
                <a:off x="3273923" y="4932922"/>
                <a:ext cx="433754" cy="394098"/>
              </a:xfrm>
              <a:prstGeom prst="rect">
                <a:avLst/>
              </a:prstGeom>
              <a:noFill/>
            </p:spPr>
            <p:txBody>
              <a:bodyPr wrap="square" rtlCol="0">
                <a:spAutoFit/>
              </a:bodyPr>
              <a:lstStyle/>
              <a:p>
                <a:pPr algn="ctr" defTabSz="342900">
                  <a:defRPr/>
                </a:pPr>
                <a:endParaRPr lang="en-US" sz="675" dirty="0">
                  <a:solidFill>
                    <a:prstClr val="black">
                      <a:lumMod val="75000"/>
                      <a:lumOff val="25000"/>
                    </a:prstClr>
                  </a:solidFill>
                  <a:latin typeface="Calibri"/>
                </a:endParaRPr>
              </a:p>
              <a:p>
                <a:pPr algn="ctr" defTabSz="342900">
                  <a:defRPr/>
                </a:pPr>
                <a:r>
                  <a:rPr lang="en-US" sz="675" dirty="0">
                    <a:solidFill>
                      <a:prstClr val="black">
                        <a:lumMod val="75000"/>
                        <a:lumOff val="25000"/>
                      </a:prstClr>
                    </a:solidFill>
                    <a:latin typeface="Calibri"/>
                  </a:rPr>
                  <a:t>Exit door</a:t>
                </a:r>
              </a:p>
            </p:txBody>
          </p:sp>
          <p:cxnSp>
            <p:nvCxnSpPr>
              <p:cNvPr id="83" name="Elbow Connector 106">
                <a:extLst>
                  <a:ext uri="{FF2B5EF4-FFF2-40B4-BE49-F238E27FC236}">
                    <a16:creationId xmlns:a16="http://schemas.microsoft.com/office/drawing/2014/main" id="{BCA88D2E-8513-4ED9-8106-A4B81F0D5DA5}"/>
                  </a:ext>
                </a:extLst>
              </p:cNvPr>
              <p:cNvCxnSpPr>
                <a:stCxn id="81" idx="1"/>
                <a:endCxn id="55" idx="2"/>
              </p:cNvCxnSpPr>
              <p:nvPr/>
            </p:nvCxnSpPr>
            <p:spPr>
              <a:xfrm rot="10800000" flipH="1">
                <a:off x="762000" y="3194674"/>
                <a:ext cx="759086" cy="1529159"/>
              </a:xfrm>
              <a:prstGeom prst="bentConnector4">
                <a:avLst>
                  <a:gd name="adj1" fmla="val -28492"/>
                  <a:gd name="adj2" fmla="val 53129"/>
                </a:avLst>
              </a:prstGeom>
              <a:ln w="19050">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19216C71-3F34-4049-A0DB-5B922D3FEBF0}"/>
                  </a:ext>
                </a:extLst>
              </p:cNvPr>
              <p:cNvSpPr/>
              <p:nvPr/>
            </p:nvSpPr>
            <p:spPr>
              <a:xfrm>
                <a:off x="1328401" y="4577606"/>
                <a:ext cx="2303076" cy="363027"/>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85" name="Oval 84">
                <a:extLst>
                  <a:ext uri="{FF2B5EF4-FFF2-40B4-BE49-F238E27FC236}">
                    <a16:creationId xmlns:a16="http://schemas.microsoft.com/office/drawing/2014/main" id="{5ACD2EA2-F330-4357-BB94-3C3806C2F8E9}"/>
                  </a:ext>
                </a:extLst>
              </p:cNvPr>
              <p:cNvSpPr/>
              <p:nvPr/>
            </p:nvSpPr>
            <p:spPr>
              <a:xfrm>
                <a:off x="825139" y="4522774"/>
                <a:ext cx="596538" cy="562548"/>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86" name="Oval 85">
                <a:extLst>
                  <a:ext uri="{FF2B5EF4-FFF2-40B4-BE49-F238E27FC236}">
                    <a16:creationId xmlns:a16="http://schemas.microsoft.com/office/drawing/2014/main" id="{E5C67526-3F94-40B9-A0B0-15BB5B0C6D07}"/>
                  </a:ext>
                </a:extLst>
              </p:cNvPr>
              <p:cNvSpPr/>
              <p:nvPr/>
            </p:nvSpPr>
            <p:spPr>
              <a:xfrm>
                <a:off x="825139" y="4534673"/>
                <a:ext cx="596538" cy="562548"/>
              </a:xfrm>
              <a:prstGeom prst="ellipse">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latin typeface="Calibri"/>
                </a:endParaRPr>
              </a:p>
            </p:txBody>
          </p:sp>
          <p:sp>
            <p:nvSpPr>
              <p:cNvPr id="87" name="TextBox 86">
                <a:extLst>
                  <a:ext uri="{FF2B5EF4-FFF2-40B4-BE49-F238E27FC236}">
                    <a16:creationId xmlns:a16="http://schemas.microsoft.com/office/drawing/2014/main" id="{98903832-2BCE-4F6A-85E6-F85372F4CBD0}"/>
                  </a:ext>
                </a:extLst>
              </p:cNvPr>
              <p:cNvSpPr txBox="1"/>
              <p:nvPr/>
            </p:nvSpPr>
            <p:spPr>
              <a:xfrm>
                <a:off x="762001" y="4640021"/>
                <a:ext cx="735876" cy="292758"/>
              </a:xfrm>
              <a:prstGeom prst="rect">
                <a:avLst/>
              </a:prstGeom>
              <a:noFill/>
            </p:spPr>
            <p:txBody>
              <a:bodyPr wrap="square" rtlCol="0">
                <a:spAutoFit/>
              </a:bodyPr>
              <a:lstStyle/>
              <a:p>
                <a:pPr algn="ctr" defTabSz="342900">
                  <a:defRPr/>
                </a:pPr>
                <a:endParaRPr lang="en-US" sz="675" dirty="0">
                  <a:solidFill>
                    <a:prstClr val="black">
                      <a:lumMod val="75000"/>
                      <a:lumOff val="25000"/>
                    </a:prstClr>
                  </a:solidFill>
                  <a:latin typeface="Calibri"/>
                </a:endParaRPr>
              </a:p>
              <a:p>
                <a:pPr algn="ctr" defTabSz="342900">
                  <a:defRPr/>
                </a:pPr>
                <a:r>
                  <a:rPr lang="en-US" sz="675" dirty="0">
                    <a:solidFill>
                      <a:prstClr val="black">
                        <a:lumMod val="75000"/>
                        <a:lumOff val="25000"/>
                      </a:prstClr>
                    </a:solidFill>
                    <a:latin typeface="Calibri"/>
                  </a:rPr>
                  <a:t>Main Entrance</a:t>
                </a:r>
              </a:p>
            </p:txBody>
          </p:sp>
          <p:sp>
            <p:nvSpPr>
              <p:cNvPr id="88" name="TextBox 87">
                <a:extLst>
                  <a:ext uri="{FF2B5EF4-FFF2-40B4-BE49-F238E27FC236}">
                    <a16:creationId xmlns:a16="http://schemas.microsoft.com/office/drawing/2014/main" id="{DDEB6C24-8092-442A-87DE-6496C8213113}"/>
                  </a:ext>
                </a:extLst>
              </p:cNvPr>
              <p:cNvSpPr txBox="1"/>
              <p:nvPr/>
            </p:nvSpPr>
            <p:spPr>
              <a:xfrm>
                <a:off x="1615733" y="4650292"/>
                <a:ext cx="1581834" cy="191419"/>
              </a:xfrm>
              <a:prstGeom prst="rect">
                <a:avLst/>
              </a:prstGeom>
              <a:noFill/>
            </p:spPr>
            <p:txBody>
              <a:bodyPr wrap="square" rtlCol="0">
                <a:spAutoFit/>
              </a:bodyPr>
              <a:lstStyle/>
              <a:p>
                <a:pPr algn="ctr" defTabSz="342900">
                  <a:defRPr/>
                </a:pPr>
                <a:r>
                  <a:rPr lang="en-US" sz="675" dirty="0">
                    <a:solidFill>
                      <a:prstClr val="black">
                        <a:lumMod val="75000"/>
                        <a:lumOff val="25000"/>
                      </a:prstClr>
                    </a:solidFill>
                    <a:latin typeface="Calibri"/>
                  </a:rPr>
                  <a:t>Hallway Movement Tracking</a:t>
                </a:r>
              </a:p>
            </p:txBody>
          </p:sp>
          <p:sp>
            <p:nvSpPr>
              <p:cNvPr id="89" name="TextBox 88">
                <a:extLst>
                  <a:ext uri="{FF2B5EF4-FFF2-40B4-BE49-F238E27FC236}">
                    <a16:creationId xmlns:a16="http://schemas.microsoft.com/office/drawing/2014/main" id="{14A33DBB-6F01-4ABD-B527-1B4A01A82FFC}"/>
                  </a:ext>
                </a:extLst>
              </p:cNvPr>
              <p:cNvSpPr txBox="1"/>
              <p:nvPr/>
            </p:nvSpPr>
            <p:spPr>
              <a:xfrm>
                <a:off x="2383203" y="2995546"/>
                <a:ext cx="1371600" cy="360318"/>
              </a:xfrm>
              <a:prstGeom prst="rect">
                <a:avLst/>
              </a:prstGeom>
              <a:noFill/>
            </p:spPr>
            <p:txBody>
              <a:bodyPr wrap="square" rtlCol="0">
                <a:spAutoFit/>
              </a:bodyPr>
              <a:lstStyle/>
              <a:p>
                <a:pPr algn="ctr" defTabSz="342900">
                  <a:defRPr/>
                </a:pPr>
                <a:r>
                  <a:rPr lang="en-US" sz="900" b="1" dirty="0">
                    <a:solidFill>
                      <a:prstClr val="black">
                        <a:lumMod val="75000"/>
                        <a:lumOff val="25000"/>
                      </a:prstClr>
                    </a:solidFill>
                    <a:latin typeface="Calibri"/>
                  </a:rPr>
                  <a:t>Department and Boundaries Tracking</a:t>
                </a:r>
              </a:p>
            </p:txBody>
          </p:sp>
          <p:sp>
            <p:nvSpPr>
              <p:cNvPr id="90" name="TextBox 89">
                <a:extLst>
                  <a:ext uri="{FF2B5EF4-FFF2-40B4-BE49-F238E27FC236}">
                    <a16:creationId xmlns:a16="http://schemas.microsoft.com/office/drawing/2014/main" id="{D94F095B-86F4-42C6-8CB9-764369736F15}"/>
                  </a:ext>
                </a:extLst>
              </p:cNvPr>
              <p:cNvSpPr txBox="1"/>
              <p:nvPr/>
            </p:nvSpPr>
            <p:spPr>
              <a:xfrm>
                <a:off x="1998150" y="4048721"/>
                <a:ext cx="735876" cy="292758"/>
              </a:xfrm>
              <a:prstGeom prst="rect">
                <a:avLst/>
              </a:prstGeom>
              <a:noFill/>
            </p:spPr>
            <p:txBody>
              <a:bodyPr wrap="square" rtlCol="0">
                <a:spAutoFit/>
              </a:bodyPr>
              <a:lstStyle/>
              <a:p>
                <a:pPr algn="ctr">
                  <a:defRPr/>
                </a:pPr>
                <a:r>
                  <a:rPr lang="en-US" sz="675" dirty="0">
                    <a:solidFill>
                      <a:prstClr val="black">
                        <a:lumMod val="75000"/>
                        <a:lumOff val="25000"/>
                      </a:prstClr>
                    </a:solidFill>
                  </a:rPr>
                  <a:t>Procedure Room</a:t>
                </a:r>
              </a:p>
              <a:p>
                <a:pPr algn="ctr" defTabSz="342900">
                  <a:defRPr/>
                </a:pPr>
                <a:endParaRPr lang="en-US" sz="675" dirty="0">
                  <a:solidFill>
                    <a:prstClr val="black">
                      <a:lumMod val="75000"/>
                      <a:lumOff val="25000"/>
                    </a:prstClr>
                  </a:solidFill>
                  <a:latin typeface="Calibri"/>
                </a:endParaRPr>
              </a:p>
            </p:txBody>
          </p:sp>
          <p:sp>
            <p:nvSpPr>
              <p:cNvPr id="91" name="TextBox 90">
                <a:extLst>
                  <a:ext uri="{FF2B5EF4-FFF2-40B4-BE49-F238E27FC236}">
                    <a16:creationId xmlns:a16="http://schemas.microsoft.com/office/drawing/2014/main" id="{BC4A9491-AEAA-4F58-A437-0FBB0BA5DEC3}"/>
                  </a:ext>
                </a:extLst>
              </p:cNvPr>
              <p:cNvSpPr txBox="1"/>
              <p:nvPr/>
            </p:nvSpPr>
            <p:spPr>
              <a:xfrm>
                <a:off x="2800103" y="4059279"/>
                <a:ext cx="735876" cy="292758"/>
              </a:xfrm>
              <a:prstGeom prst="rect">
                <a:avLst/>
              </a:prstGeom>
              <a:noFill/>
            </p:spPr>
            <p:txBody>
              <a:bodyPr wrap="square" rtlCol="0">
                <a:spAutoFit/>
              </a:bodyPr>
              <a:lstStyle/>
              <a:p>
                <a:pPr algn="ctr">
                  <a:defRPr/>
                </a:pPr>
                <a:r>
                  <a:rPr lang="en-US" sz="675" dirty="0">
                    <a:solidFill>
                      <a:prstClr val="black">
                        <a:lumMod val="75000"/>
                        <a:lumOff val="25000"/>
                      </a:prstClr>
                    </a:solidFill>
                  </a:rPr>
                  <a:t>Procedure Room</a:t>
                </a:r>
              </a:p>
              <a:p>
                <a:pPr algn="ctr" defTabSz="342900">
                  <a:defRPr/>
                </a:pPr>
                <a:endParaRPr lang="en-US" sz="675" dirty="0">
                  <a:solidFill>
                    <a:prstClr val="black">
                      <a:lumMod val="75000"/>
                      <a:lumOff val="25000"/>
                    </a:prstClr>
                  </a:solidFill>
                  <a:latin typeface="Calibri"/>
                </a:endParaRPr>
              </a:p>
            </p:txBody>
          </p:sp>
          <p:sp>
            <p:nvSpPr>
              <p:cNvPr id="92" name="TextBox 91">
                <a:extLst>
                  <a:ext uri="{FF2B5EF4-FFF2-40B4-BE49-F238E27FC236}">
                    <a16:creationId xmlns:a16="http://schemas.microsoft.com/office/drawing/2014/main" id="{79F246AB-E106-4EE7-A58B-11F14B74CD02}"/>
                  </a:ext>
                </a:extLst>
              </p:cNvPr>
              <p:cNvSpPr txBox="1"/>
              <p:nvPr/>
            </p:nvSpPr>
            <p:spPr>
              <a:xfrm>
                <a:off x="3489717" y="4254892"/>
                <a:ext cx="735876" cy="191419"/>
              </a:xfrm>
              <a:prstGeom prst="rect">
                <a:avLst/>
              </a:prstGeom>
              <a:noFill/>
            </p:spPr>
            <p:txBody>
              <a:bodyPr wrap="square" rtlCol="0">
                <a:spAutoFit/>
              </a:bodyPr>
              <a:lstStyle/>
              <a:p>
                <a:pPr algn="ctr" defTabSz="342900">
                  <a:defRPr/>
                </a:pPr>
                <a:r>
                  <a:rPr lang="en-US" sz="675" dirty="0">
                    <a:solidFill>
                      <a:prstClr val="black">
                        <a:lumMod val="75000"/>
                        <a:lumOff val="25000"/>
                      </a:prstClr>
                    </a:solidFill>
                    <a:latin typeface="Calibri"/>
                  </a:rPr>
                  <a:t>Supply Room</a:t>
                </a:r>
              </a:p>
            </p:txBody>
          </p:sp>
          <p:sp>
            <p:nvSpPr>
              <p:cNvPr id="93" name="TextBox 92">
                <a:extLst>
                  <a:ext uri="{FF2B5EF4-FFF2-40B4-BE49-F238E27FC236}">
                    <a16:creationId xmlns:a16="http://schemas.microsoft.com/office/drawing/2014/main" id="{42F4D922-B179-483F-8DC7-6CD813054D3A}"/>
                  </a:ext>
                </a:extLst>
              </p:cNvPr>
              <p:cNvSpPr txBox="1"/>
              <p:nvPr/>
            </p:nvSpPr>
            <p:spPr>
              <a:xfrm>
                <a:off x="1740547" y="5212727"/>
                <a:ext cx="735876" cy="292758"/>
              </a:xfrm>
              <a:prstGeom prst="rect">
                <a:avLst/>
              </a:prstGeom>
              <a:noFill/>
            </p:spPr>
            <p:txBody>
              <a:bodyPr wrap="square" rtlCol="0">
                <a:spAutoFit/>
              </a:bodyPr>
              <a:lstStyle/>
              <a:p>
                <a:pPr algn="ctr">
                  <a:defRPr/>
                </a:pPr>
                <a:r>
                  <a:rPr lang="en-US" sz="675" dirty="0">
                    <a:solidFill>
                      <a:prstClr val="black">
                        <a:lumMod val="75000"/>
                        <a:lumOff val="25000"/>
                      </a:prstClr>
                    </a:solidFill>
                  </a:rPr>
                  <a:t>Procedure Room</a:t>
                </a:r>
              </a:p>
              <a:p>
                <a:pPr algn="ctr" defTabSz="342900">
                  <a:defRPr/>
                </a:pPr>
                <a:endParaRPr lang="en-US" sz="675" dirty="0">
                  <a:solidFill>
                    <a:prstClr val="black">
                      <a:lumMod val="75000"/>
                      <a:lumOff val="25000"/>
                    </a:prstClr>
                  </a:solidFill>
                  <a:latin typeface="Calibri"/>
                </a:endParaRPr>
              </a:p>
            </p:txBody>
          </p:sp>
          <p:sp>
            <p:nvSpPr>
              <p:cNvPr id="94" name="TextBox 93">
                <a:extLst>
                  <a:ext uri="{FF2B5EF4-FFF2-40B4-BE49-F238E27FC236}">
                    <a16:creationId xmlns:a16="http://schemas.microsoft.com/office/drawing/2014/main" id="{AA09A6A0-FAE9-4520-B461-DCEEBD8A5D4B}"/>
                  </a:ext>
                </a:extLst>
              </p:cNvPr>
              <p:cNvSpPr txBox="1"/>
              <p:nvPr/>
            </p:nvSpPr>
            <p:spPr>
              <a:xfrm>
                <a:off x="2605087" y="5224177"/>
                <a:ext cx="735876" cy="292758"/>
              </a:xfrm>
              <a:prstGeom prst="rect">
                <a:avLst/>
              </a:prstGeom>
              <a:noFill/>
            </p:spPr>
            <p:txBody>
              <a:bodyPr wrap="square" rtlCol="0">
                <a:spAutoFit/>
              </a:bodyPr>
              <a:lstStyle/>
              <a:p>
                <a:pPr algn="ctr">
                  <a:defRPr/>
                </a:pPr>
                <a:r>
                  <a:rPr lang="en-US" sz="675" dirty="0">
                    <a:solidFill>
                      <a:prstClr val="black">
                        <a:lumMod val="75000"/>
                        <a:lumOff val="25000"/>
                      </a:prstClr>
                    </a:solidFill>
                  </a:rPr>
                  <a:t>Procedure Room</a:t>
                </a:r>
              </a:p>
              <a:p>
                <a:pPr algn="ctr" defTabSz="342900">
                  <a:defRPr/>
                </a:pPr>
                <a:endParaRPr lang="en-US" sz="675" dirty="0">
                  <a:solidFill>
                    <a:prstClr val="black">
                      <a:lumMod val="75000"/>
                      <a:lumOff val="25000"/>
                    </a:prstClr>
                  </a:solidFill>
                  <a:latin typeface="Calibri"/>
                </a:endParaRPr>
              </a:p>
            </p:txBody>
          </p:sp>
        </p:grpSp>
        <p:pic>
          <p:nvPicPr>
            <p:cNvPr id="95" name="Picture 94">
              <a:extLst>
                <a:ext uri="{FF2B5EF4-FFF2-40B4-BE49-F238E27FC236}">
                  <a16:creationId xmlns:a16="http://schemas.microsoft.com/office/drawing/2014/main" id="{37C8C261-9A92-45FE-A70D-F38452A62DF9}"/>
                </a:ext>
              </a:extLst>
            </p:cNvPr>
            <p:cNvPicPr>
              <a:picLocks noChangeAspect="1"/>
            </p:cNvPicPr>
            <p:nvPr/>
          </p:nvPicPr>
          <p:blipFill>
            <a:blip r:embed="rId5"/>
            <a:stretch>
              <a:fillRect/>
            </a:stretch>
          </p:blipFill>
          <p:spPr>
            <a:xfrm rot="5400000">
              <a:off x="5661205" y="1749568"/>
              <a:ext cx="918867" cy="1630830"/>
            </a:xfrm>
            <a:prstGeom prst="rect">
              <a:avLst/>
            </a:prstGeom>
          </p:spPr>
        </p:pic>
        <p:sp>
          <p:nvSpPr>
            <p:cNvPr id="96" name="Rectangle 95">
              <a:extLst>
                <a:ext uri="{FF2B5EF4-FFF2-40B4-BE49-F238E27FC236}">
                  <a16:creationId xmlns:a16="http://schemas.microsoft.com/office/drawing/2014/main" id="{A1A021D3-45A7-43C3-818F-4BB22B6C28E8}"/>
                </a:ext>
              </a:extLst>
            </p:cNvPr>
            <p:cNvSpPr/>
            <p:nvPr/>
          </p:nvSpPr>
          <p:spPr>
            <a:xfrm>
              <a:off x="5305224" y="2593167"/>
              <a:ext cx="1630830" cy="398369"/>
            </a:xfrm>
            <a:prstGeom prst="rect">
              <a:avLst/>
            </a:prstGeom>
            <a:solidFill>
              <a:schemeClr val="bg1"/>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pic>
          <p:nvPicPr>
            <p:cNvPr id="97" name="Picture 96">
              <a:extLst>
                <a:ext uri="{FF2B5EF4-FFF2-40B4-BE49-F238E27FC236}">
                  <a16:creationId xmlns:a16="http://schemas.microsoft.com/office/drawing/2014/main" id="{C9245D22-732E-45CC-8763-908FFF663DC0}"/>
                </a:ext>
              </a:extLst>
            </p:cNvPr>
            <p:cNvPicPr>
              <a:picLocks noChangeAspect="1"/>
            </p:cNvPicPr>
            <p:nvPr/>
          </p:nvPicPr>
          <p:blipFill>
            <a:blip r:embed="rId6"/>
            <a:stretch>
              <a:fillRect/>
            </a:stretch>
          </p:blipFill>
          <p:spPr>
            <a:xfrm rot="2187893">
              <a:off x="5333935" y="2251166"/>
              <a:ext cx="624845" cy="624845"/>
            </a:xfrm>
            <a:prstGeom prst="rect">
              <a:avLst/>
            </a:prstGeom>
          </p:spPr>
        </p:pic>
        <p:pic>
          <p:nvPicPr>
            <p:cNvPr id="98" name="Picture 97">
              <a:extLst>
                <a:ext uri="{FF2B5EF4-FFF2-40B4-BE49-F238E27FC236}">
                  <a16:creationId xmlns:a16="http://schemas.microsoft.com/office/drawing/2014/main" id="{346FD2E5-901A-4550-BB81-AC4D105D9A5B}"/>
                </a:ext>
              </a:extLst>
            </p:cNvPr>
            <p:cNvPicPr>
              <a:picLocks noChangeAspect="1"/>
            </p:cNvPicPr>
            <p:nvPr/>
          </p:nvPicPr>
          <p:blipFill>
            <a:blip r:embed="rId6"/>
            <a:stretch>
              <a:fillRect/>
            </a:stretch>
          </p:blipFill>
          <p:spPr>
            <a:xfrm rot="14259490">
              <a:off x="6729232" y="2327436"/>
              <a:ext cx="624845" cy="624845"/>
            </a:xfrm>
            <a:prstGeom prst="rect">
              <a:avLst/>
            </a:prstGeom>
          </p:spPr>
        </p:pic>
        <p:pic>
          <p:nvPicPr>
            <p:cNvPr id="99" name="Picture 98">
              <a:extLst>
                <a:ext uri="{FF2B5EF4-FFF2-40B4-BE49-F238E27FC236}">
                  <a16:creationId xmlns:a16="http://schemas.microsoft.com/office/drawing/2014/main" id="{C49B979C-5090-474C-B2FB-4007327C1A1F}"/>
                </a:ext>
              </a:extLst>
            </p:cNvPr>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8800"/>
                      </a14:imgEffect>
                      <a14:imgEffect>
                        <a14:saturation sat="33000"/>
                      </a14:imgEffect>
                      <a14:imgEffect>
                        <a14:brightnessContrast bright="35000" contrast="13000"/>
                      </a14:imgEffect>
                    </a14:imgLayer>
                  </a14:imgProps>
                </a:ext>
              </a:extLst>
            </a:blip>
            <a:srcRect l="26153" t="15515" r="21429" b="17036"/>
            <a:stretch/>
          </p:blipFill>
          <p:spPr>
            <a:xfrm>
              <a:off x="5835712" y="3177690"/>
              <a:ext cx="2040078" cy="2031946"/>
            </a:xfrm>
            <a:prstGeom prst="ellipse">
              <a:avLst/>
            </a:prstGeom>
            <a:ln>
              <a:noFill/>
            </a:ln>
            <a:effectLst>
              <a:softEdge rad="112500"/>
            </a:effectLst>
          </p:spPr>
        </p:pic>
        <p:cxnSp>
          <p:nvCxnSpPr>
            <p:cNvPr id="100" name="Straight Arrow Connector 99">
              <a:extLst>
                <a:ext uri="{FF2B5EF4-FFF2-40B4-BE49-F238E27FC236}">
                  <a16:creationId xmlns:a16="http://schemas.microsoft.com/office/drawing/2014/main" id="{AC155316-9EC9-4275-8032-AF7FB8E0C12D}"/>
                </a:ext>
              </a:extLst>
            </p:cNvPr>
            <p:cNvCxnSpPr>
              <a:cxnSpLocks/>
            </p:cNvCxnSpPr>
            <p:nvPr/>
          </p:nvCxnSpPr>
          <p:spPr>
            <a:xfrm flipH="1">
              <a:off x="5199623" y="4080511"/>
              <a:ext cx="12143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00DB7ABB-C080-4125-B02A-52BED1FE9AD1}"/>
                </a:ext>
              </a:extLst>
            </p:cNvPr>
            <p:cNvCxnSpPr>
              <a:cxnSpLocks/>
            </p:cNvCxnSpPr>
            <p:nvPr/>
          </p:nvCxnSpPr>
          <p:spPr>
            <a:xfrm flipH="1">
              <a:off x="5199623" y="4280999"/>
              <a:ext cx="1149430" cy="3060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 name="Picture 101">
              <a:extLst>
                <a:ext uri="{FF2B5EF4-FFF2-40B4-BE49-F238E27FC236}">
                  <a16:creationId xmlns:a16="http://schemas.microsoft.com/office/drawing/2014/main" id="{58888BFE-85E1-4A52-BD4F-1FB3D47043AE}"/>
                </a:ext>
              </a:extLst>
            </p:cNvPr>
            <p:cNvPicPr>
              <a:picLocks noChangeAspect="1"/>
            </p:cNvPicPr>
            <p:nvPr/>
          </p:nvPicPr>
          <p:blipFill>
            <a:blip r:embed="rId6"/>
            <a:stretch>
              <a:fillRect/>
            </a:stretch>
          </p:blipFill>
          <p:spPr>
            <a:xfrm rot="2187893">
              <a:off x="5033335" y="4017134"/>
              <a:ext cx="148616" cy="148616"/>
            </a:xfrm>
            <a:prstGeom prst="rect">
              <a:avLst/>
            </a:prstGeom>
          </p:spPr>
        </p:pic>
        <p:pic>
          <p:nvPicPr>
            <p:cNvPr id="103" name="Picture 102">
              <a:extLst>
                <a:ext uri="{FF2B5EF4-FFF2-40B4-BE49-F238E27FC236}">
                  <a16:creationId xmlns:a16="http://schemas.microsoft.com/office/drawing/2014/main" id="{EFCF2417-D996-48F5-B62E-F78BC9107D69}"/>
                </a:ext>
              </a:extLst>
            </p:cNvPr>
            <p:cNvPicPr>
              <a:picLocks noChangeAspect="1"/>
            </p:cNvPicPr>
            <p:nvPr/>
          </p:nvPicPr>
          <p:blipFill>
            <a:blip r:embed="rId6"/>
            <a:stretch>
              <a:fillRect/>
            </a:stretch>
          </p:blipFill>
          <p:spPr>
            <a:xfrm rot="2187893">
              <a:off x="5029528" y="4532978"/>
              <a:ext cx="148616" cy="148616"/>
            </a:xfrm>
            <a:prstGeom prst="rect">
              <a:avLst/>
            </a:prstGeom>
          </p:spPr>
        </p:pic>
        <p:pic>
          <p:nvPicPr>
            <p:cNvPr id="104" name="Picture 103">
              <a:extLst>
                <a:ext uri="{FF2B5EF4-FFF2-40B4-BE49-F238E27FC236}">
                  <a16:creationId xmlns:a16="http://schemas.microsoft.com/office/drawing/2014/main" id="{A96D65DD-0ECB-4AFF-999A-3E96858FBD82}"/>
                </a:ext>
              </a:extLst>
            </p:cNvPr>
            <p:cNvPicPr>
              <a:picLocks noChangeAspect="1"/>
            </p:cNvPicPr>
            <p:nvPr/>
          </p:nvPicPr>
          <p:blipFill>
            <a:blip r:embed="rId6"/>
            <a:stretch>
              <a:fillRect/>
            </a:stretch>
          </p:blipFill>
          <p:spPr>
            <a:xfrm rot="2187893">
              <a:off x="3864088" y="5068996"/>
              <a:ext cx="148616" cy="148616"/>
            </a:xfrm>
            <a:prstGeom prst="rect">
              <a:avLst/>
            </a:prstGeom>
          </p:spPr>
        </p:pic>
        <p:pic>
          <p:nvPicPr>
            <p:cNvPr id="105" name="Picture 104">
              <a:extLst>
                <a:ext uri="{FF2B5EF4-FFF2-40B4-BE49-F238E27FC236}">
                  <a16:creationId xmlns:a16="http://schemas.microsoft.com/office/drawing/2014/main" id="{FAF41C15-F137-48A4-90C2-CD57A1E2CAE1}"/>
                </a:ext>
              </a:extLst>
            </p:cNvPr>
            <p:cNvPicPr>
              <a:picLocks noChangeAspect="1"/>
            </p:cNvPicPr>
            <p:nvPr/>
          </p:nvPicPr>
          <p:blipFill>
            <a:blip r:embed="rId6"/>
            <a:stretch>
              <a:fillRect/>
            </a:stretch>
          </p:blipFill>
          <p:spPr>
            <a:xfrm rot="2187893">
              <a:off x="4359977" y="5409066"/>
              <a:ext cx="148616" cy="148616"/>
            </a:xfrm>
            <a:prstGeom prst="rect">
              <a:avLst/>
            </a:prstGeom>
          </p:spPr>
        </p:pic>
        <p:pic>
          <p:nvPicPr>
            <p:cNvPr id="106" name="Picture 105">
              <a:extLst>
                <a:ext uri="{FF2B5EF4-FFF2-40B4-BE49-F238E27FC236}">
                  <a16:creationId xmlns:a16="http://schemas.microsoft.com/office/drawing/2014/main" id="{73D33964-CD83-48A1-9E3C-3F835E29BBC8}"/>
                </a:ext>
              </a:extLst>
            </p:cNvPr>
            <p:cNvPicPr>
              <a:picLocks noChangeAspect="1"/>
            </p:cNvPicPr>
            <p:nvPr/>
          </p:nvPicPr>
          <p:blipFill>
            <a:blip r:embed="rId6"/>
            <a:stretch>
              <a:fillRect/>
            </a:stretch>
          </p:blipFill>
          <p:spPr>
            <a:xfrm rot="2187893">
              <a:off x="3032356" y="4995260"/>
              <a:ext cx="148616" cy="148616"/>
            </a:xfrm>
            <a:prstGeom prst="rect">
              <a:avLst/>
            </a:prstGeom>
          </p:spPr>
        </p:pic>
        <p:pic>
          <p:nvPicPr>
            <p:cNvPr id="107" name="Picture 106">
              <a:extLst>
                <a:ext uri="{FF2B5EF4-FFF2-40B4-BE49-F238E27FC236}">
                  <a16:creationId xmlns:a16="http://schemas.microsoft.com/office/drawing/2014/main" id="{7CF2CA91-692D-46E9-B717-EC42F42CF44C}"/>
                </a:ext>
              </a:extLst>
            </p:cNvPr>
            <p:cNvPicPr>
              <a:picLocks noChangeAspect="1"/>
            </p:cNvPicPr>
            <p:nvPr/>
          </p:nvPicPr>
          <p:blipFill>
            <a:blip r:embed="rId6"/>
            <a:stretch>
              <a:fillRect/>
            </a:stretch>
          </p:blipFill>
          <p:spPr>
            <a:xfrm rot="2187893">
              <a:off x="3290782" y="5403543"/>
              <a:ext cx="148616" cy="148616"/>
            </a:xfrm>
            <a:prstGeom prst="rect">
              <a:avLst/>
            </a:prstGeom>
          </p:spPr>
        </p:pic>
        <p:pic>
          <p:nvPicPr>
            <p:cNvPr id="108" name="Picture 107">
              <a:extLst>
                <a:ext uri="{FF2B5EF4-FFF2-40B4-BE49-F238E27FC236}">
                  <a16:creationId xmlns:a16="http://schemas.microsoft.com/office/drawing/2014/main" id="{AE0BD247-B17A-42D8-802F-083F3B7F19C1}"/>
                </a:ext>
              </a:extLst>
            </p:cNvPr>
            <p:cNvPicPr>
              <a:picLocks noChangeAspect="1"/>
            </p:cNvPicPr>
            <p:nvPr/>
          </p:nvPicPr>
          <p:blipFill>
            <a:blip r:embed="rId6"/>
            <a:stretch>
              <a:fillRect/>
            </a:stretch>
          </p:blipFill>
          <p:spPr>
            <a:xfrm rot="2187893">
              <a:off x="4606697" y="4685171"/>
              <a:ext cx="148616" cy="148616"/>
            </a:xfrm>
            <a:prstGeom prst="rect">
              <a:avLst/>
            </a:prstGeom>
          </p:spPr>
        </p:pic>
        <p:pic>
          <p:nvPicPr>
            <p:cNvPr id="109" name="Picture 108">
              <a:extLst>
                <a:ext uri="{FF2B5EF4-FFF2-40B4-BE49-F238E27FC236}">
                  <a16:creationId xmlns:a16="http://schemas.microsoft.com/office/drawing/2014/main" id="{F314EF84-40CC-4272-B13C-4981D080A927}"/>
                </a:ext>
              </a:extLst>
            </p:cNvPr>
            <p:cNvPicPr>
              <a:picLocks noChangeAspect="1"/>
            </p:cNvPicPr>
            <p:nvPr/>
          </p:nvPicPr>
          <p:blipFill>
            <a:blip r:embed="rId6"/>
            <a:stretch>
              <a:fillRect/>
            </a:stretch>
          </p:blipFill>
          <p:spPr>
            <a:xfrm rot="2187893">
              <a:off x="2719364" y="4640286"/>
              <a:ext cx="148616" cy="148616"/>
            </a:xfrm>
            <a:prstGeom prst="rect">
              <a:avLst/>
            </a:prstGeom>
          </p:spPr>
        </p:pic>
        <p:pic>
          <p:nvPicPr>
            <p:cNvPr id="110" name="Picture 109">
              <a:extLst>
                <a:ext uri="{FF2B5EF4-FFF2-40B4-BE49-F238E27FC236}">
                  <a16:creationId xmlns:a16="http://schemas.microsoft.com/office/drawing/2014/main" id="{41609981-9C87-4867-8A30-C5126C552400}"/>
                </a:ext>
              </a:extLst>
            </p:cNvPr>
            <p:cNvPicPr>
              <a:picLocks noChangeAspect="1"/>
            </p:cNvPicPr>
            <p:nvPr/>
          </p:nvPicPr>
          <p:blipFill>
            <a:blip r:embed="rId6"/>
            <a:stretch>
              <a:fillRect/>
            </a:stretch>
          </p:blipFill>
          <p:spPr>
            <a:xfrm rot="2187893">
              <a:off x="2458443" y="3862653"/>
              <a:ext cx="148616" cy="148616"/>
            </a:xfrm>
            <a:prstGeom prst="rect">
              <a:avLst/>
            </a:prstGeom>
          </p:spPr>
        </p:pic>
        <p:pic>
          <p:nvPicPr>
            <p:cNvPr id="111" name="Picture 110">
              <a:extLst>
                <a:ext uri="{FF2B5EF4-FFF2-40B4-BE49-F238E27FC236}">
                  <a16:creationId xmlns:a16="http://schemas.microsoft.com/office/drawing/2014/main" id="{ED1B3B15-D50B-4017-93FD-77B48CA24C1A}"/>
                </a:ext>
              </a:extLst>
            </p:cNvPr>
            <p:cNvPicPr>
              <a:picLocks noChangeAspect="1"/>
            </p:cNvPicPr>
            <p:nvPr/>
          </p:nvPicPr>
          <p:blipFill>
            <a:blip r:embed="rId6"/>
            <a:stretch>
              <a:fillRect/>
            </a:stretch>
          </p:blipFill>
          <p:spPr>
            <a:xfrm rot="2187893">
              <a:off x="2969187" y="4187305"/>
              <a:ext cx="148616" cy="148616"/>
            </a:xfrm>
            <a:prstGeom prst="rect">
              <a:avLst/>
            </a:prstGeom>
          </p:spPr>
        </p:pic>
        <p:pic>
          <p:nvPicPr>
            <p:cNvPr id="112" name="Picture 111">
              <a:extLst>
                <a:ext uri="{FF2B5EF4-FFF2-40B4-BE49-F238E27FC236}">
                  <a16:creationId xmlns:a16="http://schemas.microsoft.com/office/drawing/2014/main" id="{1F41287D-D901-435C-BA19-993302834347}"/>
                </a:ext>
              </a:extLst>
            </p:cNvPr>
            <p:cNvPicPr>
              <a:picLocks noChangeAspect="1"/>
            </p:cNvPicPr>
            <p:nvPr/>
          </p:nvPicPr>
          <p:blipFill>
            <a:blip r:embed="rId6"/>
            <a:stretch>
              <a:fillRect/>
            </a:stretch>
          </p:blipFill>
          <p:spPr>
            <a:xfrm rot="2187893">
              <a:off x="3469661" y="4236424"/>
              <a:ext cx="148616" cy="148616"/>
            </a:xfrm>
            <a:prstGeom prst="rect">
              <a:avLst/>
            </a:prstGeom>
          </p:spPr>
        </p:pic>
        <p:pic>
          <p:nvPicPr>
            <p:cNvPr id="113" name="Picture 112">
              <a:extLst>
                <a:ext uri="{FF2B5EF4-FFF2-40B4-BE49-F238E27FC236}">
                  <a16:creationId xmlns:a16="http://schemas.microsoft.com/office/drawing/2014/main" id="{83504759-F71F-4919-969A-A6EB1A4D3F59}"/>
                </a:ext>
              </a:extLst>
            </p:cNvPr>
            <p:cNvPicPr>
              <a:picLocks noChangeAspect="1"/>
            </p:cNvPicPr>
            <p:nvPr/>
          </p:nvPicPr>
          <p:blipFill>
            <a:blip r:embed="rId6"/>
            <a:stretch>
              <a:fillRect/>
            </a:stretch>
          </p:blipFill>
          <p:spPr>
            <a:xfrm rot="2187893">
              <a:off x="3524618" y="3880597"/>
              <a:ext cx="148616" cy="148616"/>
            </a:xfrm>
            <a:prstGeom prst="rect">
              <a:avLst/>
            </a:prstGeom>
          </p:spPr>
        </p:pic>
        <p:pic>
          <p:nvPicPr>
            <p:cNvPr id="114" name="Picture 113">
              <a:extLst>
                <a:ext uri="{FF2B5EF4-FFF2-40B4-BE49-F238E27FC236}">
                  <a16:creationId xmlns:a16="http://schemas.microsoft.com/office/drawing/2014/main" id="{C6DCB432-00F2-4C31-ABF2-89029BAC715B}"/>
                </a:ext>
              </a:extLst>
            </p:cNvPr>
            <p:cNvPicPr>
              <a:picLocks noChangeAspect="1"/>
            </p:cNvPicPr>
            <p:nvPr/>
          </p:nvPicPr>
          <p:blipFill>
            <a:blip r:embed="rId6"/>
            <a:stretch>
              <a:fillRect/>
            </a:stretch>
          </p:blipFill>
          <p:spPr>
            <a:xfrm rot="2187893">
              <a:off x="4245561" y="3868419"/>
              <a:ext cx="148616" cy="148616"/>
            </a:xfrm>
            <a:prstGeom prst="rect">
              <a:avLst/>
            </a:prstGeom>
          </p:spPr>
        </p:pic>
        <p:pic>
          <p:nvPicPr>
            <p:cNvPr id="115" name="Picture 114">
              <a:extLst>
                <a:ext uri="{FF2B5EF4-FFF2-40B4-BE49-F238E27FC236}">
                  <a16:creationId xmlns:a16="http://schemas.microsoft.com/office/drawing/2014/main" id="{3B743898-40A2-4DFD-AF2B-B344FB2079DE}"/>
                </a:ext>
              </a:extLst>
            </p:cNvPr>
            <p:cNvPicPr>
              <a:picLocks noChangeAspect="1"/>
            </p:cNvPicPr>
            <p:nvPr/>
          </p:nvPicPr>
          <p:blipFill>
            <a:blip r:embed="rId6"/>
            <a:stretch>
              <a:fillRect/>
            </a:stretch>
          </p:blipFill>
          <p:spPr>
            <a:xfrm rot="2187893">
              <a:off x="4368257" y="4297642"/>
              <a:ext cx="148616" cy="148616"/>
            </a:xfrm>
            <a:prstGeom prst="rect">
              <a:avLst/>
            </a:prstGeom>
          </p:spPr>
        </p:pic>
      </p:grpSp>
    </p:spTree>
    <p:custDataLst>
      <p:tags r:id="rId1"/>
    </p:custDataLst>
    <p:extLst>
      <p:ext uri="{BB962C8B-B14F-4D97-AF65-F5344CB8AC3E}">
        <p14:creationId xmlns:p14="http://schemas.microsoft.com/office/powerpoint/2010/main" val="3120291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5097</TotalTime>
  <Words>1310</Words>
  <Application>Microsoft Office PowerPoint</Application>
  <PresentationFormat>Widescreen</PresentationFormat>
  <Paragraphs>230</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Calibri Light</vt:lpstr>
      <vt:lpstr>Courier New</vt:lpstr>
      <vt:lpstr>Times</vt:lpstr>
      <vt:lpstr>Times New Roman</vt:lpstr>
      <vt:lpstr>Verdana</vt:lpstr>
      <vt:lpstr>Wingdings</vt:lpstr>
      <vt:lpstr>Office Theme</vt:lpstr>
      <vt:lpstr>Using Key Performance Indicators to Achieve Supply Management Optimization</vt:lpstr>
      <vt:lpstr>Speakers</vt:lpstr>
      <vt:lpstr>Learning outcomes</vt:lpstr>
      <vt:lpstr>About loma linda university med ctr</vt:lpstr>
      <vt:lpstr>What Challenges we need to solve</vt:lpstr>
      <vt:lpstr>Where we started</vt:lpstr>
      <vt:lpstr>Project goals</vt:lpstr>
      <vt:lpstr>Solution setup</vt:lpstr>
      <vt:lpstr>Rain rfid continuous process tracking</vt:lpstr>
      <vt:lpstr>Fixed Rain rfid infrastructure footprint</vt:lpstr>
      <vt:lpstr>Organizational and process realignment</vt:lpstr>
      <vt:lpstr>Organizational changes and leadership oversight</vt:lpstr>
      <vt:lpstr>The results so far…</vt:lpstr>
      <vt:lpstr>Building the key performance indicators</vt:lpstr>
      <vt:lpstr>Building the key performance indicators</vt:lpstr>
      <vt:lpstr>Building the key performance indicators</vt:lpstr>
      <vt:lpstr>Building the key performance indicators</vt:lpstr>
      <vt:lpstr>Building the key performance indicators</vt:lpstr>
      <vt:lpstr>Lessons learned</vt:lpstr>
      <vt:lpstr>What’s next on this journey</vt:lpstr>
      <vt:lpstr>The Power of actionable data</vt:lpstr>
      <vt:lpstr>The Power of actionable data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Rachelle Clarke</dc:creator>
  <cp:lastModifiedBy>Kim Slote</cp:lastModifiedBy>
  <cp:revision>80</cp:revision>
  <dcterms:created xsi:type="dcterms:W3CDTF">2018-03-15T15:23:57Z</dcterms:created>
  <dcterms:modified xsi:type="dcterms:W3CDTF">2019-08-16T12:25:47Z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78C99D03-24A1-4CD9-B1F5-9A7481F6FBDD</vt:lpwstr>
  </property>
  <property fmtid="{D5CDD505-2E9C-101B-9397-08002B2CF9AE}" pid="3" name="ArticulatePath">
    <vt:lpwstr>AHRMM19 PowerPoint Template Final</vt:lpwstr>
  </property>
</Properties>
</file>